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634" r:id="rId3"/>
    <p:sldId id="683" r:id="rId4"/>
    <p:sldId id="465" r:id="rId5"/>
    <p:sldId id="258" r:id="rId6"/>
    <p:sldId id="466" r:id="rId7"/>
    <p:sldId id="696" r:id="rId8"/>
    <p:sldId id="546" r:id="rId9"/>
    <p:sldId id="446" r:id="rId10"/>
    <p:sldId id="447" r:id="rId11"/>
    <p:sldId id="548" r:id="rId12"/>
    <p:sldId id="529" r:id="rId13"/>
    <p:sldId id="530" r:id="rId14"/>
    <p:sldId id="532" r:id="rId15"/>
    <p:sldId id="689" r:id="rId16"/>
    <p:sldId id="692" r:id="rId17"/>
    <p:sldId id="690" r:id="rId18"/>
    <p:sldId id="691" r:id="rId19"/>
    <p:sldId id="693" r:id="rId20"/>
    <p:sldId id="694" r:id="rId21"/>
    <p:sldId id="695" r:id="rId22"/>
    <p:sldId id="656" r:id="rId23"/>
    <p:sldId id="631" r:id="rId24"/>
    <p:sldId id="655" r:id="rId25"/>
    <p:sldId id="697" r:id="rId26"/>
    <p:sldId id="639" r:id="rId27"/>
    <p:sldId id="664" r:id="rId28"/>
    <p:sldId id="698" r:id="rId29"/>
    <p:sldId id="497" r:id="rId30"/>
    <p:sldId id="685" r:id="rId31"/>
    <p:sldId id="700" r:id="rId32"/>
    <p:sldId id="701" r:id="rId33"/>
    <p:sldId id="703" r:id="rId34"/>
    <p:sldId id="704" r:id="rId35"/>
    <p:sldId id="705" r:id="rId36"/>
    <p:sldId id="702" r:id="rId37"/>
    <p:sldId id="707" r:id="rId38"/>
    <p:sldId id="706" r:id="rId39"/>
    <p:sldId id="621" r:id="rId40"/>
    <p:sldId id="709" r:id="rId41"/>
    <p:sldId id="665" r:id="rId42"/>
    <p:sldId id="491" r:id="rId43"/>
    <p:sldId id="616" r:id="rId44"/>
    <p:sldId id="499" r:id="rId45"/>
    <p:sldId id="684" r:id="rId46"/>
    <p:sldId id="635" r:id="rId47"/>
    <p:sldId id="636" r:id="rId48"/>
    <p:sldId id="633" r:id="rId49"/>
    <p:sldId id="643" r:id="rId50"/>
    <p:sldId id="658" r:id="rId51"/>
    <p:sldId id="659" r:id="rId52"/>
    <p:sldId id="660" r:id="rId53"/>
    <p:sldId id="661" r:id="rId54"/>
    <p:sldId id="638" r:id="rId55"/>
    <p:sldId id="641" r:id="rId56"/>
    <p:sldId id="666" r:id="rId57"/>
    <p:sldId id="668" r:id="rId58"/>
    <p:sldId id="716" r:id="rId59"/>
    <p:sldId id="720" r:id="rId60"/>
    <p:sldId id="718" r:id="rId61"/>
    <p:sldId id="686" r:id="rId62"/>
    <p:sldId id="687" r:id="rId63"/>
    <p:sldId id="688" r:id="rId64"/>
    <p:sldId id="710" r:id="rId65"/>
    <p:sldId id="711" r:id="rId66"/>
    <p:sldId id="712" r:id="rId67"/>
    <p:sldId id="713" r:id="rId68"/>
    <p:sldId id="714" r:id="rId69"/>
    <p:sldId id="715" r:id="rId70"/>
    <p:sldId id="676" r:id="rId71"/>
    <p:sldId id="679" r:id="rId72"/>
    <p:sldId id="680" r:id="rId73"/>
    <p:sldId id="545" r:id="rId74"/>
    <p:sldId id="524" r:id="rId75"/>
    <p:sldId id="495" r:id="rId76"/>
    <p:sldId id="552" r:id="rId77"/>
    <p:sldId id="537" r:id="rId78"/>
    <p:sldId id="493" r:id="rId79"/>
    <p:sldId id="492" r:id="rId80"/>
    <p:sldId id="571" r:id="rId81"/>
    <p:sldId id="591" r:id="rId82"/>
    <p:sldId id="600" r:id="rId83"/>
    <p:sldId id="615" r:id="rId84"/>
    <p:sldId id="601" r:id="rId85"/>
    <p:sldId id="572" r:id="rId86"/>
    <p:sldId id="606" r:id="rId87"/>
    <p:sldId id="608" r:id="rId88"/>
    <p:sldId id="607" r:id="rId89"/>
    <p:sldId id="602" r:id="rId90"/>
    <p:sldId id="612"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683"/>
          </p14:sldIdLst>
        </p14:section>
        <p14:section name="Introduction" id="{352E8C86-8652-4C29-AB70-F69134E40944}">
          <p14:sldIdLst>
            <p14:sldId id="465"/>
            <p14:sldId id="258"/>
          </p14:sldIdLst>
        </p14:section>
        <p14:section name="Background: biting" id="{FE86DB92-04BE-4093-B18F-725E772AD23E}">
          <p14:sldIdLst>
            <p14:sldId id="466"/>
            <p14:sldId id="696"/>
            <p14:sldId id="546"/>
            <p14:sldId id="446"/>
            <p14:sldId id="447"/>
            <p14:sldId id="548"/>
            <p14:sldId id="529"/>
            <p14:sldId id="530"/>
            <p14:sldId id="532"/>
          </p14:sldIdLst>
        </p14:section>
        <p14:section name="Background: PH distributions" id="{7B7AF5CF-9EF4-44C1-AB25-C554D8B6E0EE}">
          <p14:sldIdLst>
            <p14:sldId id="689"/>
            <p14:sldId id="692"/>
            <p14:sldId id="690"/>
            <p14:sldId id="691"/>
            <p14:sldId id="693"/>
            <p14:sldId id="694"/>
            <p14:sldId id="695"/>
          </p14:sldIdLst>
        </p14:section>
        <p14:section name="Demographic model" id="{77B3949A-A551-41FC-9AB7-5DB05BD16C34}">
          <p14:sldIdLst>
            <p14:sldId id="656"/>
            <p14:sldId id="631"/>
            <p14:sldId id="655"/>
            <p14:sldId id="697"/>
            <p14:sldId id="639"/>
            <p14:sldId id="664"/>
            <p14:sldId id="698"/>
            <p14:sldId id="497"/>
          </p14:sldIdLst>
        </p14:section>
        <p14:section name="Transmission model" id="{631F2365-A7A3-499E-BB83-6A4710EB386C}">
          <p14:sldIdLst>
            <p14:sldId id="685"/>
            <p14:sldId id="700"/>
            <p14:sldId id="701"/>
            <p14:sldId id="703"/>
            <p14:sldId id="704"/>
            <p14:sldId id="705"/>
            <p14:sldId id="702"/>
            <p14:sldId id="707"/>
            <p14:sldId id="706"/>
            <p14:sldId id="621"/>
            <p14:sldId id="709"/>
            <p14:sldId id="665"/>
            <p14:sldId id="491"/>
            <p14:sldId id="616"/>
          </p14:sldIdLst>
        </p14:section>
        <p14:section name="Case study models" id="{F9C90C90-FBE0-4D9A-8F30-22D1BD4BADD5}">
          <p14:sldIdLst>
            <p14:sldId id="499"/>
            <p14:sldId id="684"/>
            <p14:sldId id="635"/>
            <p14:sldId id="636"/>
            <p14:sldId id="633"/>
            <p14:sldId id="643"/>
            <p14:sldId id="658"/>
            <p14:sldId id="659"/>
            <p14:sldId id="660"/>
            <p14:sldId id="661"/>
            <p14:sldId id="638"/>
            <p14:sldId id="641"/>
            <p14:sldId id="666"/>
            <p14:sldId id="668"/>
            <p14:sldId id="716"/>
            <p14:sldId id="720"/>
            <p14:sldId id="718"/>
          </p14:sldIdLst>
        </p14:section>
        <p14:section name="Results" id="{7A0A172B-7336-42B5-BD44-60D841730090}">
          <p14:sldIdLst>
            <p14:sldId id="686"/>
            <p14:sldId id="687"/>
            <p14:sldId id="688"/>
            <p14:sldId id="710"/>
            <p14:sldId id="711"/>
            <p14:sldId id="712"/>
            <p14:sldId id="713"/>
            <p14:sldId id="714"/>
            <p14:sldId id="715"/>
            <p14:sldId id="676"/>
          </p14:sldIdLst>
        </p14:section>
        <p14:section name="Discussion" id="{420E7C0F-9258-42C1-9285-EC94C632C678}">
          <p14:sldIdLst>
            <p14:sldId id="679"/>
            <p14:sldId id="680"/>
            <p14:sldId id="545"/>
            <p14:sldId id="524"/>
            <p14:sldId id="495"/>
            <p14:sldId id="552"/>
            <p14:sldId id="537"/>
            <p14:sldId id="493"/>
            <p14:sldId id="492"/>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7298A"/>
    <a:srgbClr val="7570B3"/>
    <a:srgbClr val="D95F02"/>
    <a:srgbClr val="1B9E77"/>
    <a:srgbClr val="FF8F8F"/>
    <a:srgbClr val="008AA0"/>
    <a:srgbClr val="3EB4B4"/>
    <a:srgbClr val="FFFFE1"/>
    <a:srgbClr val="E7F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75586" autoAdjust="0"/>
  </p:normalViewPr>
  <p:slideViewPr>
    <p:cSldViewPr snapToGrid="0">
      <p:cViewPr varScale="1">
        <p:scale>
          <a:sx n="61" d="100"/>
          <a:sy n="61" d="100"/>
        </p:scale>
        <p:origin x="344" y="25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4</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39</a:t>
            </a:fld>
            <a:endParaRPr lang="en-US"/>
          </a:p>
        </p:txBody>
      </p:sp>
    </p:spTree>
    <p:extLst>
      <p:ext uri="{BB962C8B-B14F-4D97-AF65-F5344CB8AC3E}">
        <p14:creationId xmlns:p14="http://schemas.microsoft.com/office/powerpoint/2010/main" val="1986356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41</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43</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44</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47</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54</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72</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74</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75</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5</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8</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9</a:t>
            </a:fld>
            <a:endParaRPr lang="en-US"/>
          </a:p>
        </p:txBody>
      </p:sp>
    </p:spTree>
    <p:extLst>
      <p:ext uri="{BB962C8B-B14F-4D97-AF65-F5344CB8AC3E}">
        <p14:creationId xmlns:p14="http://schemas.microsoft.com/office/powerpoint/2010/main" val="154514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26</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27</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68A2-C27E-4430-F4E4-3C2EDC21D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7746E-66BA-CCA1-7E76-4ED0074647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461B5-4A2E-A998-9468-E4BC09EC9A2F}"/>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E0ED0A9F-86C9-53B1-CF74-665DC272DE05}"/>
              </a:ext>
            </a:extLst>
          </p:cNvPr>
          <p:cNvSpPr>
            <a:spLocks noGrp="1"/>
          </p:cNvSpPr>
          <p:nvPr>
            <p:ph type="sldNum" sz="quarter" idx="5"/>
          </p:nvPr>
        </p:nvSpPr>
        <p:spPr/>
        <p:txBody>
          <a:bodyPr/>
          <a:lstStyle/>
          <a:p>
            <a:fld id="{27C01925-430B-46EA-AA64-18D6AEE2C748}" type="slidenum">
              <a:rPr lang="en-US" smtClean="0"/>
              <a:t>28</a:t>
            </a:fld>
            <a:endParaRPr lang="en-US"/>
          </a:p>
        </p:txBody>
      </p:sp>
    </p:spTree>
    <p:extLst>
      <p:ext uri="{BB962C8B-B14F-4D97-AF65-F5344CB8AC3E}">
        <p14:creationId xmlns:p14="http://schemas.microsoft.com/office/powerpoint/2010/main" val="3790998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29</a:t>
            </a:fld>
            <a:endParaRPr lang="en-US"/>
          </a:p>
        </p:txBody>
      </p:sp>
    </p:spTree>
    <p:extLst>
      <p:ext uri="{BB962C8B-B14F-4D97-AF65-F5344CB8AC3E}">
        <p14:creationId xmlns:p14="http://schemas.microsoft.com/office/powerpoint/2010/main" val="1322702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2/25/2025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2/25/2025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hyperlink" Target="https://app.paperpile.com/view/?id=3d0f1999-08c2-0b71-95c4-9ee16f03404c" TargetMode="External"/><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5.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5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61.png"/><Relationship Id="rId4" Type="http://schemas.openxmlformats.org/officeDocument/2006/relationships/image" Target="../media/image45.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9.png"/><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67.png"/><Relationship Id="rId5" Type="http://schemas.openxmlformats.org/officeDocument/2006/relationships/image" Target="../media/image62.png"/><Relationship Id="rId15" Type="http://schemas.openxmlformats.org/officeDocument/2006/relationships/image" Target="../media/image63.png"/><Relationship Id="rId10"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47.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73.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134.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86.png"/><Relationship Id="rId15" Type="http://schemas.openxmlformats.org/officeDocument/2006/relationships/image" Target="../media/image88.png"/><Relationship Id="rId10" Type="http://schemas.openxmlformats.org/officeDocument/2006/relationships/image" Target="../media/image81.png"/><Relationship Id="rId4" Type="http://schemas.openxmlformats.org/officeDocument/2006/relationships/image" Target="../media/image370.png"/><Relationship Id="rId9" Type="http://schemas.openxmlformats.org/officeDocument/2006/relationships/image" Target="../media/image80.png"/><Relationship Id="rId14" Type="http://schemas.openxmlformats.org/officeDocument/2006/relationships/image" Target="../media/image87.png"/></Relationships>
</file>

<file path=ppt/slides/_rels/slide2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8.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531.png"/><Relationship Id="rId5" Type="http://schemas.openxmlformats.org/officeDocument/2006/relationships/image" Target="../media/image92.png"/><Relationship Id="rId15" Type="http://schemas.openxmlformats.org/officeDocument/2006/relationships/image" Target="../media/image101.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5.pn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5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2.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3.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1.png"/><Relationship Id="rId18" Type="http://schemas.openxmlformats.org/officeDocument/2006/relationships/image" Target="../media/image901.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1.png"/><Relationship Id="rId2" Type="http://schemas.openxmlformats.org/officeDocument/2006/relationships/image" Target="../media/image740.png"/><Relationship Id="rId16" Type="http://schemas.openxmlformats.org/officeDocument/2006/relationships/image" Target="../media/image881.png"/><Relationship Id="rId20" Type="http://schemas.openxmlformats.org/officeDocument/2006/relationships/image" Target="../media/image921.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872.png"/><Relationship Id="rId10" Type="http://schemas.openxmlformats.org/officeDocument/2006/relationships/image" Target="../media/image820.png"/><Relationship Id="rId19" Type="http://schemas.openxmlformats.org/officeDocument/2006/relationships/image" Target="../media/image91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1.png"/></Relationships>
</file>

<file path=ppt/slides/_rels/slide5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951.png"/><Relationship Id="rId18" Type="http://schemas.openxmlformats.org/officeDocument/2006/relationships/image" Target="../media/image100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941.png"/><Relationship Id="rId17" Type="http://schemas.openxmlformats.org/officeDocument/2006/relationships/image" Target="../media/image990.png"/><Relationship Id="rId2" Type="http://schemas.openxmlformats.org/officeDocument/2006/relationships/image" Target="../media/image740.png"/><Relationship Id="rId16" Type="http://schemas.openxmlformats.org/officeDocument/2006/relationships/image" Target="../media/image980.png"/><Relationship Id="rId20" Type="http://schemas.openxmlformats.org/officeDocument/2006/relationships/image" Target="../media/image10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931.png"/><Relationship Id="rId5" Type="http://schemas.openxmlformats.org/officeDocument/2006/relationships/image" Target="../media/image770.png"/><Relationship Id="rId15" Type="http://schemas.openxmlformats.org/officeDocument/2006/relationships/image" Target="../media/image972.png"/><Relationship Id="rId10" Type="http://schemas.openxmlformats.org/officeDocument/2006/relationships/image" Target="../media/image820.png"/><Relationship Id="rId19" Type="http://schemas.openxmlformats.org/officeDocument/2006/relationships/image" Target="../media/image10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960.png"/></Relationships>
</file>

<file path=ppt/slides/_rels/slide52.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040.png"/><Relationship Id="rId18" Type="http://schemas.openxmlformats.org/officeDocument/2006/relationships/image" Target="../media/image109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07.png"/><Relationship Id="rId20" Type="http://schemas.openxmlformats.org/officeDocument/2006/relationships/image" Target="../media/image11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1060.png"/><Relationship Id="rId10" Type="http://schemas.openxmlformats.org/officeDocument/2006/relationships/image" Target="../media/image820.png"/><Relationship Id="rId19" Type="http://schemas.openxmlformats.org/officeDocument/2006/relationships/image" Target="../media/image110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1050.png"/></Relationships>
</file>

<file path=ppt/slides/_rels/slide53.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151.png"/><Relationship Id="rId18" Type="http://schemas.openxmlformats.org/officeDocument/2006/relationships/image" Target="../media/image118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170.png"/><Relationship Id="rId20" Type="http://schemas.openxmlformats.org/officeDocument/2006/relationships/image" Target="../media/image120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1140.png"/><Relationship Id="rId15" Type="http://schemas.openxmlformats.org/officeDocument/2006/relationships/image" Target="../media/image1161.png"/><Relationship Id="rId10" Type="http://schemas.openxmlformats.org/officeDocument/2006/relationships/image" Target="../media/image820.png"/><Relationship Id="rId19" Type="http://schemas.openxmlformats.org/officeDocument/2006/relationships/image" Target="../media/image1190.png"/><Relationship Id="rId4" Type="http://schemas.openxmlformats.org/officeDocument/2006/relationships/image" Target="../media/image1130.png"/><Relationship Id="rId9" Type="http://schemas.openxmlformats.org/officeDocument/2006/relationships/image" Target="../media/image810.png"/><Relationship Id="rId14" Type="http://schemas.openxmlformats.org/officeDocument/2006/relationships/image" Target="../media/image1050.png"/></Relationships>
</file>

<file path=ppt/slides/_rels/slide54.xml.rels><?xml version="1.0" encoding="UTF-8" standalone="yes"?>
<Relationships xmlns="http://schemas.openxmlformats.org/package/2006/relationships"><Relationship Id="rId8" Type="http://schemas.openxmlformats.org/officeDocument/2006/relationships/image" Target="../media/image126.png"/><Relationship Id="rId26" Type="http://schemas.openxmlformats.org/officeDocument/2006/relationships/image" Target="../media/image136.png"/><Relationship Id="rId3" Type="http://schemas.openxmlformats.org/officeDocument/2006/relationships/image" Target="../media/image1210.png"/><Relationship Id="rId21" Type="http://schemas.openxmlformats.org/officeDocument/2006/relationships/image" Target="../media/image130.png"/><Relationship Id="rId7" Type="http://schemas.openxmlformats.org/officeDocument/2006/relationships/image" Target="../media/image125.png"/><Relationship Id="rId25" Type="http://schemas.openxmlformats.org/officeDocument/2006/relationships/image" Target="../media/image135.png"/><Relationship Id="rId2" Type="http://schemas.openxmlformats.org/officeDocument/2006/relationships/notesSlide" Target="../notesSlides/notesSlide15.xml"/><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0.png"/><Relationship Id="rId24" Type="http://schemas.openxmlformats.org/officeDocument/2006/relationships/image" Target="../media/image133.png"/><Relationship Id="rId5" Type="http://schemas.openxmlformats.org/officeDocument/2006/relationships/image" Target="../media/image1220.png"/><Relationship Id="rId23" Type="http://schemas.openxmlformats.org/officeDocument/2006/relationships/image" Target="../media/image132.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png"/><Relationship Id="rId22" Type="http://schemas.openxmlformats.org/officeDocument/2006/relationships/image" Target="../media/image131.png"/></Relationships>
</file>

<file path=ppt/slides/_rels/slide5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2.png"/><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jpeg"/><Relationship Id="rId4" Type="http://schemas.openxmlformats.org/officeDocument/2006/relationships/image" Target="../media/image161.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7.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8.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30075">
            <a:off x="5844768" y="1318714"/>
            <a:ext cx="782159" cy="711333"/>
          </a:xfrm>
          <a:prstGeom prst="rect">
            <a:avLst/>
          </a:prstGeom>
        </p:spPr>
      </p:pic>
      <p:sp>
        <p:nvSpPr>
          <p:cNvPr id="4" name="Oval 3">
            <a:extLst>
              <a:ext uri="{FF2B5EF4-FFF2-40B4-BE49-F238E27FC236}">
                <a16:creationId xmlns:a16="http://schemas.microsoft.com/office/drawing/2014/main" id="{85BA0240-CAF1-F379-C96B-D95C8058E1B0}"/>
              </a:ext>
            </a:extLst>
          </p:cNvPr>
          <p:cNvSpPr/>
          <p:nvPr/>
        </p:nvSpPr>
        <p:spPr>
          <a:xfrm>
            <a:off x="6342592" y="1676401"/>
            <a:ext cx="369635" cy="337930"/>
          </a:xfrm>
          <a:prstGeom prst="ellipse">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Blending Mosquito Bitin</a:t>
            </a:r>
            <a:r>
              <a:rPr lang="en-US" sz="3200" b="0" i="0" dirty="0">
                <a:solidFill>
                  <a:srgbClr val="FF0000"/>
                </a:solidFill>
                <a:effectLst/>
                <a:latin typeface="Aptos" panose="020B0004020202020204" pitchFamily="34" charset="0"/>
              </a:rPr>
              <a:t>g</a:t>
            </a:r>
            <a:r>
              <a:rPr lang="en-US" sz="3200" b="0" i="0" dirty="0">
                <a:solidFill>
                  <a:srgbClr val="000000"/>
                </a:solidFill>
                <a:effectLst/>
                <a:latin typeface="Aptos" panose="020B0004020202020204" pitchFamily="34" charset="0"/>
              </a:rPr>
              <a:t> Dynamics into Disease Transmission Models</a:t>
            </a:r>
            <a:br>
              <a:rPr lang="en-US" sz="3200" b="0" i="0" dirty="0">
                <a:solidFill>
                  <a:srgbClr val="000000"/>
                </a:solidFill>
                <a:effectLst/>
                <a:latin typeface="Aptos" panose="020B0004020202020204" pitchFamily="34" charset="0"/>
              </a:rPr>
            </a:b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lnSpcReduction="10000"/>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Applied Math Seminar</a:t>
            </a:r>
            <a:r>
              <a:rPr lang="en-US" sz="1900" dirty="0"/>
              <a:t>, 3/3/2025</a:t>
            </a:r>
            <a:endParaRPr lang="en-US" sz="1900" b="1" dirty="0"/>
          </a:p>
          <a:p>
            <a:pPr algn="l"/>
            <a:r>
              <a:rPr lang="en-US" sz="1900" dirty="0"/>
              <a:t>University of New Mexico, Albuquerque, NM</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00000">
            <a:off x="1066799" y="3905500"/>
            <a:ext cx="914400" cy="914400"/>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796185" y="3486782"/>
            <a:ext cx="661371" cy="914400"/>
          </a:xfrm>
          <a:prstGeom prst="rect">
            <a:avLst/>
          </a:prstGeom>
        </p:spPr>
      </p:pic>
      <p:sp>
        <p:nvSpPr>
          <p:cNvPr id="8" name="TextBox 7">
            <a:extLst>
              <a:ext uri="{FF2B5EF4-FFF2-40B4-BE49-F238E27FC236}">
                <a16:creationId xmlns:a16="http://schemas.microsoft.com/office/drawing/2014/main" id="{05FB0678-5F78-318A-ACB5-5A23D4317639}"/>
              </a:ext>
            </a:extLst>
          </p:cNvPr>
          <p:cNvSpPr txBox="1"/>
          <p:nvPr/>
        </p:nvSpPr>
        <p:spPr>
          <a:xfrm>
            <a:off x="2688161" y="735496"/>
            <a:ext cx="5528187" cy="1754326"/>
          </a:xfrm>
          <a:prstGeom prst="rect">
            <a:avLst/>
          </a:prstGeom>
          <a:solidFill>
            <a:srgbClr val="92D050"/>
          </a:solidFill>
        </p:spPr>
        <p:txBody>
          <a:bodyPr wrap="square" rtlCol="0">
            <a:spAutoFit/>
          </a:bodyPr>
          <a:lstStyle/>
          <a:p>
            <a:pPr marL="285750" indent="-285750">
              <a:buFontTx/>
              <a:buChar char="-"/>
            </a:pPr>
            <a:r>
              <a:rPr lang="en-US" dirty="0"/>
              <a:t>Update empirical example to include negative binomial to mimic Christofferson et al. 2022</a:t>
            </a:r>
            <a:br>
              <a:rPr lang="en-US" dirty="0"/>
            </a:br>
            <a:r>
              <a:rPr lang="en-US" dirty="0">
                <a:hlinkClick r:id="rId10"/>
              </a:rPr>
              <a:t>https://app.paperpile.com/view/?id=3d0f1999-08c2-0b71-95c4-9ee16f03404c</a:t>
            </a:r>
            <a:endParaRPr lang="en-US" dirty="0"/>
          </a:p>
          <a:p>
            <a:pPr marL="285750" indent="-285750">
              <a:buFontTx/>
              <a:buChar char="-"/>
            </a:pPr>
            <a:r>
              <a:rPr lang="en-US" dirty="0"/>
              <a:t>Make sure slide aspect ratio doesn’t change</a:t>
            </a:r>
          </a:p>
          <a:p>
            <a:pPr marL="285750" indent="-285750">
              <a:buFontTx/>
              <a:buChar char="-"/>
            </a:pPr>
            <a:r>
              <a:rPr lang="en-US" dirty="0"/>
              <a:t>Add “vicious cycle” cartoon</a:t>
            </a:r>
          </a:p>
        </p:txBody>
      </p:sp>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dirty="0"/>
              <a:t>Multiple biting may </a:t>
            </a:r>
            <a:r>
              <a:rPr lang="en-US" b="1" dirty="0"/>
              <a:t>multiply</a:t>
            </a:r>
            <a:r>
              <a:rPr lang="en-US" dirty="0"/>
              <a:t> transmission</a:t>
            </a:r>
            <a:endParaRPr lang="en-US" u="sng" dirty="0"/>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
        <p:nvSpPr>
          <p:cNvPr id="3" name="TextBox 2">
            <a:extLst>
              <a:ext uri="{FF2B5EF4-FFF2-40B4-BE49-F238E27FC236}">
                <a16:creationId xmlns:a16="http://schemas.microsoft.com/office/drawing/2014/main" id="{58F16B6E-BD94-EEA8-A828-E27C56504239}"/>
              </a:ext>
            </a:extLst>
          </p:cNvPr>
          <p:cNvSpPr txBox="1"/>
          <p:nvPr/>
        </p:nvSpPr>
        <p:spPr>
          <a:xfrm>
            <a:off x="6757898" y="2143397"/>
            <a:ext cx="3748860" cy="1015663"/>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6FC77-C349-507B-3D17-3130A3B50878}"/>
              </a:ext>
            </a:extLst>
          </p:cNvPr>
          <p:cNvPicPr>
            <a:picLocks noChangeAspect="1"/>
          </p:cNvPicPr>
          <p:nvPr/>
        </p:nvPicPr>
        <p:blipFill>
          <a:blip r:embed="rId2">
            <a:alphaModFix amt="25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3">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Does multiple blood-feeding always multiply transmission?</a:t>
            </a:r>
          </a:p>
          <a:p>
            <a:endParaRPr lang="en-US" sz="2800" i="1" dirty="0">
              <a:solidFill>
                <a:sysClr val="windowText" lastClr="000000"/>
              </a:solidFill>
            </a:endParaRPr>
          </a:p>
          <a:p>
            <a:r>
              <a:rPr lang="en-US" sz="2800" i="1" dirty="0">
                <a:solidFill>
                  <a:sysClr val="windowText" lastClr="000000"/>
                </a:solidFill>
              </a:rPr>
              <a:t>Or do the specific </a:t>
            </a:r>
            <a:r>
              <a:rPr lang="en-US" sz="2800" b="1" i="1" dirty="0">
                <a:solidFill>
                  <a:sysClr val="windowText" lastClr="000000"/>
                </a:solidFill>
              </a:rPr>
              <a:t>mechanisms </a:t>
            </a:r>
            <a:r>
              <a:rPr lang="en-US" sz="2800" i="1" dirty="0">
                <a:solidFill>
                  <a:sysClr val="windowText" lastClr="000000"/>
                </a:solidFill>
              </a:rPr>
              <a:t>or </a:t>
            </a:r>
            <a:r>
              <a:rPr lang="en-US" sz="2800" b="1" i="1" dirty="0">
                <a:solidFill>
                  <a:sysClr val="windowText" lastClr="000000"/>
                </a:solidFill>
              </a:rPr>
              <a:t>drivers </a:t>
            </a:r>
            <a:r>
              <a:rPr lang="en-US" sz="2800" i="1" dirty="0">
                <a:solidFill>
                  <a:sysClr val="windowText" lastClr="000000"/>
                </a:solidFill>
              </a:rPr>
              <a:t>matter?</a:t>
            </a:r>
          </a:p>
        </p:txBody>
      </p:sp>
    </p:spTree>
    <p:extLst>
      <p:ext uri="{BB962C8B-B14F-4D97-AF65-F5344CB8AC3E}">
        <p14:creationId xmlns:p14="http://schemas.microsoft.com/office/powerpoint/2010/main" val="146440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1A30209-122E-18BB-374A-F924B8F99D33}"/>
                  </a:ext>
                </a:extLst>
              </p:cNvPr>
              <p:cNvSpPr>
                <a:spLocks noGrp="1"/>
              </p:cNvSpPr>
              <p:nvPr>
                <p:ph type="title"/>
              </p:nvPr>
            </p:nvSpPr>
            <p:spPr>
              <a:xfrm>
                <a:off x="-1" y="0"/>
                <a:ext cx="11376991" cy="1325563"/>
              </a:xfrm>
            </p:spPr>
            <p:txBody>
              <a:bodyPr>
                <a:normAutofit/>
              </a:bodyPr>
              <a:lstStyle/>
              <a:p>
                <a:r>
                  <a:rPr lang="en-US" u="sng" dirty="0"/>
                  <a:t>Phase-type distributions</a:t>
                </a:r>
                <a:r>
                  <a:rPr lang="en-US" dirty="0"/>
                  <a:t>: </a:t>
                </a:r>
                <a14:m>
                  <m:oMath xmlns:m="http://schemas.openxmlformats.org/officeDocument/2006/math">
                    <m:r>
                      <m:rPr>
                        <m:nor/>
                      </m:rPr>
                      <a:rPr lang="en-US" sz="4400" b="0" i="0" smtClean="0">
                        <a:latin typeface="Cambria Math" panose="02040503050406030204" pitchFamily="18" charset="0"/>
                      </a:rPr>
                      <m:t>PH</m:t>
                    </m:r>
                    <m:d>
                      <m:dPr>
                        <m:ctrlPr>
                          <a:rPr lang="en-US" sz="4400" b="0" i="1" smtClean="0">
                            <a:latin typeface="Cambria Math" panose="02040503050406030204" pitchFamily="18" charset="0"/>
                          </a:rPr>
                        </m:ctrlPr>
                      </m:dPr>
                      <m:e>
                        <m:r>
                          <a:rPr lang="en-US" sz="4400" i="1" smtClean="0">
                            <a:latin typeface="Cambria Math" panose="02040503050406030204" pitchFamily="18" charset="0"/>
                          </a:rPr>
                          <m:t>1</m:t>
                        </m:r>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0" i="1" smtClean="0">
                            <a:latin typeface="Cambria Math" panose="02040503050406030204" pitchFamily="18" charset="0"/>
                          </a:rPr>
                          <m:t>−</m:t>
                        </m:r>
                        <m:r>
                          <a:rPr lang="en-US" sz="4400" b="0" i="1" smtClean="0">
                            <a:latin typeface="Cambria Math" panose="02040503050406030204" pitchFamily="18" charset="0"/>
                          </a:rPr>
                          <m:t>𝑎</m:t>
                        </m:r>
                      </m:e>
                    </m:d>
                    <m:r>
                      <a:rPr lang="en-US" sz="4400" b="0" i="1" smtClean="0">
                        <a:latin typeface="Cambria Math" panose="02040503050406030204" pitchFamily="18" charset="0"/>
                      </a:rPr>
                      <m:t>=</m:t>
                    </m:r>
                    <m:r>
                      <m:rPr>
                        <m:nor/>
                      </m:rPr>
                      <a:rPr lang="en-US" sz="4400" b="0" i="0" smtClean="0">
                        <a:latin typeface="Cambria Math" panose="02040503050406030204" pitchFamily="18" charset="0"/>
                      </a:rPr>
                      <m:t>Exp</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𝑎</m:t>
                        </m:r>
                      </m:e>
                    </m:d>
                  </m:oMath>
                </a14:m>
                <a:endParaRPr lang="en-US" dirty="0"/>
              </a:p>
            </p:txBody>
          </p:sp>
        </mc:Choice>
        <mc:Fallback xmlns="">
          <p:sp>
            <p:nvSpPr>
              <p:cNvPr id="2" name="Title 1">
                <a:extLst>
                  <a:ext uri="{FF2B5EF4-FFF2-40B4-BE49-F238E27FC236}">
                    <a16:creationId xmlns:a16="http://schemas.microsoft.com/office/drawing/2014/main" id="{D1A30209-122E-18BB-374A-F924B8F99D33}"/>
                  </a:ext>
                </a:extLst>
              </p:cNvPr>
              <p:cNvSpPr>
                <a:spLocks noGrp="1" noRot="1" noChangeAspect="1" noMove="1" noResize="1" noEditPoints="1" noAdjustHandles="1" noChangeArrowheads="1" noChangeShapeType="1" noTextEdit="1"/>
              </p:cNvSpPr>
              <p:nvPr>
                <p:ph type="title"/>
              </p:nvPr>
            </p:nvSpPr>
            <p:spPr>
              <a:xfrm>
                <a:off x="-1" y="0"/>
                <a:ext cx="11376991" cy="1325563"/>
              </a:xfrm>
              <a:blipFill>
                <a:blip r:embed="rId2"/>
                <a:stretch>
                  <a:fillRect l="-21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400D3D73-6A37-3BBF-D52C-CFCBEA323946}"/>
                  </a:ext>
                </a:extLst>
              </p:cNvPr>
              <p:cNvSpPr/>
              <p:nvPr/>
            </p:nvSpPr>
            <p:spPr>
              <a:xfrm>
                <a:off x="5383697" y="2960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𝑋</m:t>
                      </m:r>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400D3D73-6A37-3BBF-D52C-CFCBEA323946}"/>
                  </a:ext>
                </a:extLst>
              </p:cNvPr>
              <p:cNvSpPr>
                <a:spLocks noRot="1" noChangeAspect="1" noMove="1" noResize="1" noEditPoints="1" noAdjustHandles="1" noChangeArrowheads="1" noChangeShapeType="1" noTextEdit="1"/>
              </p:cNvSpPr>
              <p:nvPr/>
            </p:nvSpPr>
            <p:spPr>
              <a:xfrm>
                <a:off x="5383697" y="2960027"/>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7B1AF5A-9E4B-4720-8578-740C6431F969}"/>
              </a:ext>
            </a:extLst>
          </p:cNvPr>
          <p:cNvCxnSpPr>
            <a:cxnSpLocks/>
            <a:endCxn id="4" idx="1"/>
          </p:cNvCxnSpPr>
          <p:nvPr/>
        </p:nvCxnSpPr>
        <p:spPr>
          <a:xfrm>
            <a:off x="4323522" y="3429000"/>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BFFB7B-F47C-81AF-61F4-6F6630450F62}"/>
                  </a:ext>
                </a:extLst>
              </p:cNvPr>
              <p:cNvSpPr txBox="1"/>
              <p:nvPr/>
            </p:nvSpPr>
            <p:spPr>
              <a:xfrm>
                <a:off x="4535557"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20BFFB7B-F47C-81AF-61F4-6F6630450F62}"/>
                  </a:ext>
                </a:extLst>
              </p:cNvPr>
              <p:cNvSpPr txBox="1">
                <a:spLocks noRot="1" noChangeAspect="1" noMove="1" noResize="1" noEditPoints="1" noAdjustHandles="1" noChangeArrowheads="1" noChangeShapeType="1" noTextEdit="1"/>
              </p:cNvSpPr>
              <p:nvPr/>
            </p:nvSpPr>
            <p:spPr>
              <a:xfrm>
                <a:off x="4535557" y="2960027"/>
                <a:ext cx="49033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4C366BCC-D10C-3A41-EE01-2D28FD2A07C4}"/>
              </a:ext>
            </a:extLst>
          </p:cNvPr>
          <p:cNvCxnSpPr>
            <a:cxnSpLocks/>
            <a:stCxn id="4" idx="3"/>
          </p:cNvCxnSpPr>
          <p:nvPr/>
        </p:nvCxnSpPr>
        <p:spPr>
          <a:xfrm>
            <a:off x="6993836" y="342900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5CD69A-776A-A64D-41F2-AB3A191D5571}"/>
                  </a:ext>
                </a:extLst>
              </p:cNvPr>
              <p:cNvSpPr txBox="1"/>
              <p:nvPr/>
            </p:nvSpPr>
            <p:spPr>
              <a:xfrm>
                <a:off x="7185992"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745CD69A-776A-A64D-41F2-AB3A191D5571}"/>
                  </a:ext>
                </a:extLst>
              </p:cNvPr>
              <p:cNvSpPr txBox="1">
                <a:spLocks noRot="1" noChangeAspect="1" noMove="1" noResize="1" noEditPoints="1" noAdjustHandles="1" noChangeArrowheads="1" noChangeShapeType="1" noTextEdit="1"/>
              </p:cNvSpPr>
              <p:nvPr/>
            </p:nvSpPr>
            <p:spPr>
              <a:xfrm>
                <a:off x="7185992" y="2960027"/>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7118097-A957-E25E-EF1C-E55DFE1AA841}"/>
                  </a:ext>
                </a:extLst>
              </p:cNvPr>
              <p:cNvSpPr txBox="1"/>
              <p:nvPr/>
            </p:nvSpPr>
            <p:spPr>
              <a:xfrm>
                <a:off x="779929" y="6001409"/>
                <a:ext cx="10632141" cy="461665"/>
              </a:xfrm>
              <a:prstGeom prst="rect">
                <a:avLst/>
              </a:prstGeom>
              <a:noFill/>
            </p:spPr>
            <p:txBody>
              <a:bodyPr wrap="none" rtlCol="0">
                <a:spAutoFit/>
              </a:bodyPr>
              <a:lstStyle/>
              <a:p>
                <a:r>
                  <a:rPr lang="en-US" sz="2400" dirty="0"/>
                  <a:t>Time spent in compartment </a:t>
                </a:r>
                <a14:m>
                  <m:oMath xmlns:m="http://schemas.openxmlformats.org/officeDocument/2006/math">
                    <m:r>
                      <a:rPr lang="en-US" sz="2400" i="1" dirty="0" smtClean="0">
                        <a:solidFill>
                          <a:schemeClr val="tx1"/>
                        </a:solidFill>
                        <a:latin typeface="Cambria Math" panose="02040503050406030204" pitchFamily="18" charset="0"/>
                      </a:rPr>
                      <m:t>𝑋</m:t>
                    </m:r>
                  </m:oMath>
                </a14:m>
                <a:r>
                  <a:rPr lang="en-US" sz="2400" dirty="0"/>
                  <a:t> is distributed exponentially with rate parameter </a:t>
                </a:r>
                <a14:m>
                  <m:oMath xmlns:m="http://schemas.openxmlformats.org/officeDocument/2006/math">
                    <m:r>
                      <a:rPr lang="en-US" sz="2400" i="1" dirty="0">
                        <a:latin typeface="Cambria Math" panose="02040503050406030204" pitchFamily="18" charset="0"/>
                      </a:rPr>
                      <m:t>𝑎</m:t>
                    </m:r>
                  </m:oMath>
                </a14:m>
                <a:endParaRPr lang="en-US" sz="2400" dirty="0"/>
              </a:p>
            </p:txBody>
          </p:sp>
        </mc:Choice>
        <mc:Fallback xmlns="">
          <p:sp>
            <p:nvSpPr>
              <p:cNvPr id="18" name="TextBox 17">
                <a:extLst>
                  <a:ext uri="{FF2B5EF4-FFF2-40B4-BE49-F238E27FC236}">
                    <a16:creationId xmlns:a16="http://schemas.microsoft.com/office/drawing/2014/main" id="{47118097-A957-E25E-EF1C-E55DFE1AA841}"/>
                  </a:ext>
                </a:extLst>
              </p:cNvPr>
              <p:cNvSpPr txBox="1">
                <a:spLocks noRot="1" noChangeAspect="1" noMove="1" noResize="1" noEditPoints="1" noAdjustHandles="1" noChangeArrowheads="1" noChangeShapeType="1" noTextEdit="1"/>
              </p:cNvSpPr>
              <p:nvPr/>
            </p:nvSpPr>
            <p:spPr>
              <a:xfrm>
                <a:off x="779929" y="6001409"/>
                <a:ext cx="10632141" cy="461665"/>
              </a:xfrm>
              <a:prstGeom prst="rect">
                <a:avLst/>
              </a:prstGeom>
              <a:blipFill>
                <a:blip r:embed="rId6"/>
                <a:stretch>
                  <a:fillRect l="-917" t="-10526" b="-2894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FE5EA52-67EE-8D3C-ED90-92DBF9F47C58}"/>
              </a:ext>
            </a:extLst>
          </p:cNvPr>
          <p:cNvSpPr txBox="1"/>
          <p:nvPr/>
        </p:nvSpPr>
        <p:spPr>
          <a:xfrm>
            <a:off x="3326295" y="2960027"/>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9C80401D-6B18-8AAD-1DBD-DCECE876CF64}"/>
              </a:ext>
            </a:extLst>
          </p:cNvPr>
          <p:cNvSpPr txBox="1"/>
          <p:nvPr/>
        </p:nvSpPr>
        <p:spPr>
          <a:xfrm>
            <a:off x="7626627" y="2960027"/>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345A7D1F-B0F2-E1F0-5EDF-6DCC4D8DC207}"/>
              </a:ext>
            </a:extLst>
          </p:cNvPr>
          <p:cNvSpPr txBox="1"/>
          <p:nvPr/>
        </p:nvSpPr>
        <p:spPr>
          <a:xfrm>
            <a:off x="5383697" y="2540875"/>
            <a:ext cx="2130287" cy="369332"/>
          </a:xfrm>
          <a:prstGeom prst="rect">
            <a:avLst/>
          </a:prstGeom>
          <a:noFill/>
        </p:spPr>
        <p:txBody>
          <a:bodyPr wrap="square" rtlCol="0">
            <a:spAutoFit/>
          </a:bodyPr>
          <a:lstStyle/>
          <a:p>
            <a:r>
              <a:rPr lang="en-US" dirty="0"/>
              <a:t>Transient state</a:t>
            </a:r>
          </a:p>
        </p:txBody>
      </p:sp>
    </p:spTree>
    <p:extLst>
      <p:ext uri="{BB962C8B-B14F-4D97-AF65-F5344CB8AC3E}">
        <p14:creationId xmlns:p14="http://schemas.microsoft.com/office/powerpoint/2010/main" val="393766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A62A0-318A-B769-5ACF-4E09857E155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E19204-E695-3968-AF5A-E9EBFCF3AB08}"/>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7DE19204-E695-3968-AF5A-E9EBFCF3AB08}"/>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FA2BA80A-2018-0A7D-92E2-159EFBFC6C6B}"/>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FA2BA80A-2018-0A7D-92E2-159EFBFC6C6B}"/>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0222B1B-6829-6F72-127B-741313F227A3}"/>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60222B1B-6829-6F72-127B-741313F227A3}"/>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5DA9CB1-3B33-B61F-586E-AEBA31A2E7CC}"/>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05DA9CB1-3B33-B61F-586E-AEBA31A2E7CC}"/>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C0E5D84F-0E25-6CCC-DD30-92E04AED856D}"/>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C0E5D84F-0E25-6CCC-DD30-92E04AED856D}"/>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3" name="Left Brace 2">
            <a:extLst>
              <a:ext uri="{FF2B5EF4-FFF2-40B4-BE49-F238E27FC236}">
                <a16:creationId xmlns:a16="http://schemas.microsoft.com/office/drawing/2014/main" id="{75B0B054-8703-1629-8C1F-09D495912957}"/>
              </a:ext>
            </a:extLst>
          </p:cNvPr>
          <p:cNvSpPr/>
          <p:nvPr/>
        </p:nvSpPr>
        <p:spPr>
          <a:xfrm>
            <a:off x="4220817" y="1225826"/>
            <a:ext cx="1186070" cy="5088835"/>
          </a:xfrm>
          <a:prstGeom prst="leftBrace">
            <a:avLst>
              <a:gd name="adj1" fmla="val 5664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873B02D-C81D-D4E0-B405-FCC8AEFB9D24}"/>
              </a:ext>
            </a:extLst>
          </p:cNvPr>
          <p:cNvSpPr txBox="1"/>
          <p:nvPr/>
        </p:nvSpPr>
        <p:spPr>
          <a:xfrm>
            <a:off x="2082246" y="3556884"/>
            <a:ext cx="6218582" cy="461665"/>
          </a:xfrm>
          <a:prstGeom prst="rect">
            <a:avLst/>
          </a:prstGeom>
          <a:noFill/>
        </p:spPr>
        <p:txBody>
          <a:bodyPr wrap="square">
            <a:spAutoFit/>
          </a:bodyPr>
          <a:lstStyle/>
          <a:p>
            <a:r>
              <a:rPr lang="en-US" sz="2400" b="0" dirty="0">
                <a:latin typeface="+mj-lt"/>
              </a:rPr>
              <a:t>Transient states</a:t>
            </a:r>
            <a:endParaRPr lang="en-US" sz="2400" dirty="0"/>
          </a:p>
        </p:txBody>
      </p:sp>
    </p:spTree>
    <p:extLst>
      <p:ext uri="{BB962C8B-B14F-4D97-AF65-F5344CB8AC3E}">
        <p14:creationId xmlns:p14="http://schemas.microsoft.com/office/powerpoint/2010/main" val="327597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D28C-78B4-7BAF-286A-FFF67C5530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A35FD33-9776-8537-142F-E1A56EE60DF0}"/>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5A35FD33-9776-8537-142F-E1A56EE60DF0}"/>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D25B8EB9-E2FA-B9FB-88D2-367E95925686}"/>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D25B8EB9-E2FA-B9FB-88D2-367E95925686}"/>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1A989DA-0B72-8205-28C8-2AF493B8555F}"/>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01430C-4AB2-0FDA-403D-390CE98B19FA}"/>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D001430C-4AB2-0FDA-403D-390CE98B19FA}"/>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41BC8F1A-699D-D26B-7EA8-F2B1A827447F}"/>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41BC8F1A-699D-D26B-7EA8-F2B1A827447F}"/>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E5D827-864D-5A8C-0E6C-BB2BC0B646F9}"/>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56E5D827-864D-5A8C-0E6C-BB2BC0B646F9}"/>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3082883-9326-975D-677E-08ED4C00A620}"/>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A3082883-9326-975D-677E-08ED4C00A620}"/>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D049EB9-1888-94C6-1F79-478FF21EB46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C6C9C99-9F4D-ACF3-0483-CB2F42BF64AD}"/>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8C6C9C99-9F4D-ACF3-0483-CB2F42BF64AD}"/>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8"/>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7756663-795F-D6BF-6C2C-4F6F1AE04C02}"/>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B60E63-27CC-6CE0-3088-5B1AF3DA459A}"/>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4AB60E63-27CC-6CE0-3088-5B1AF3DA459A}"/>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9"/>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14A65CF-159E-EFED-CF16-7447FC266395}"/>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B16C93-42F9-7DFC-79B1-7D26B27A52B2}"/>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78B16C93-42F9-7DFC-79B1-7D26B27A52B2}"/>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0"/>
                <a:stretch>
                  <a:fillRect l="-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5886769-A715-A146-5307-5F4A01F5C8C9}"/>
                  </a:ext>
                </a:extLst>
              </p:cNvPr>
              <p:cNvSpPr txBox="1"/>
              <p:nvPr/>
            </p:nvSpPr>
            <p:spPr>
              <a:xfrm>
                <a:off x="252166" y="2551761"/>
                <a:ext cx="4094547" cy="1323439"/>
              </a:xfrm>
              <a:prstGeom prst="rect">
                <a:avLst/>
              </a:prstGeom>
              <a:noFill/>
            </p:spPr>
            <p:txBody>
              <a:bodyPr wrap="square">
                <a:spAutoFit/>
              </a:bodyPr>
              <a:lstStyle/>
              <a:p>
                <a14:m>
                  <m:oMath xmlns:m="http://schemas.openxmlformats.org/officeDocument/2006/math">
                    <m:r>
                      <a:rPr lang="en-US" sz="2000" i="1" smtClean="0">
                        <a:latin typeface="Cambria Math" panose="02040503050406030204" pitchFamily="18" charset="0"/>
                      </a:rPr>
                      <m:t>𝑟</m:t>
                    </m:r>
                    <m:r>
                      <a:rPr lang="en-US" sz="2000" b="0" i="1" smtClean="0">
                        <a:latin typeface="Cambria Math" panose="02040503050406030204" pitchFamily="18" charset="0"/>
                      </a:rPr>
                      <m:t>=</m:t>
                    </m:r>
                  </m:oMath>
                </a14:m>
                <a:r>
                  <a:rPr lang="en-US" sz="2000" dirty="0"/>
                  <a:t> Total input rate </a:t>
                </a:r>
                <a:endParaRPr lang="en-US" sz="2000" i="1" dirty="0">
                  <a:latin typeface="Cambria Math" panose="02040503050406030204" pitchFamily="18" charset="0"/>
                </a:endParaRPr>
              </a:p>
              <a:p>
                <a:endParaRPr lang="en-US" sz="2000" i="1" dirty="0">
                  <a:latin typeface="Cambria Math" panose="02040503050406030204" pitchFamily="18" charset="0"/>
                </a:endParaRP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i="1" dirty="0">
                    <a:latin typeface="+mj-lt"/>
                  </a:rPr>
                  <a:t> </a:t>
                </a:r>
                <a:r>
                  <a:rPr lang="en-US" sz="2000" b="0" dirty="0">
                    <a:latin typeface="+mj-lt"/>
                  </a:rPr>
                  <a:t>proportion entering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panose="02040503050406030204" pitchFamily="18" charset="0"/>
                          </a:rPr>
                          <m:t>𝑖</m:t>
                        </m:r>
                      </m:sub>
                    </m:sSub>
                  </m:oMath>
                </a14:m>
                <a:endParaRPr lang="en-US" sz="2000" b="0" dirty="0">
                  <a:latin typeface="+mj-lt"/>
                </a:endParaRPr>
              </a:p>
              <a:p>
                <a14:m>
                  <m:oMath xmlns:m="http://schemas.openxmlformats.org/officeDocument/2006/math">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1" i="1" smtClean="0">
                        <a:latin typeface="Cambria Math" panose="02040503050406030204" pitchFamily="18" charset="0"/>
                      </a:rPr>
                      <m:t>=</m:t>
                    </m:r>
                    <m:r>
                      <a:rPr lang="en-US" sz="2000" b="0" i="1" smtClean="0">
                        <a:latin typeface="Cambria Math" panose="02040503050406030204" pitchFamily="18" charset="0"/>
                      </a:rPr>
                      <m:t>1</m:t>
                    </m:r>
                  </m:oMath>
                </a14:m>
                <a:r>
                  <a:rPr lang="en-US" sz="2000" dirty="0">
                    <a:latin typeface="+mj-lt"/>
                  </a:rPr>
                  <a:t> </a:t>
                </a:r>
              </a:p>
            </p:txBody>
          </p:sp>
        </mc:Choice>
        <mc:Fallback xmlns="">
          <p:sp>
            <p:nvSpPr>
              <p:cNvPr id="40" name="TextBox 39">
                <a:extLst>
                  <a:ext uri="{FF2B5EF4-FFF2-40B4-BE49-F238E27FC236}">
                    <a16:creationId xmlns:a16="http://schemas.microsoft.com/office/drawing/2014/main" id="{85886769-A715-A146-5307-5F4A01F5C8C9}"/>
                  </a:ext>
                </a:extLst>
              </p:cNvPr>
              <p:cNvSpPr txBox="1">
                <a:spLocks noRot="1" noChangeAspect="1" noMove="1" noResize="1" noEditPoints="1" noAdjustHandles="1" noChangeArrowheads="1" noChangeShapeType="1" noTextEdit="1"/>
              </p:cNvSpPr>
              <p:nvPr/>
            </p:nvSpPr>
            <p:spPr>
              <a:xfrm>
                <a:off x="252166" y="2551761"/>
                <a:ext cx="4094547" cy="1323439"/>
              </a:xfrm>
              <a:prstGeom prst="rect">
                <a:avLst/>
              </a:prstGeom>
              <a:blipFill>
                <a:blip r:embed="rId11"/>
                <a:stretch>
                  <a:fillRect l="-595" t="-2304" b="-3687"/>
                </a:stretch>
              </a:blipFill>
            </p:spPr>
            <p:txBody>
              <a:bodyPr/>
              <a:lstStyle/>
              <a:p>
                <a:r>
                  <a:rPr lang="en-US">
                    <a:noFill/>
                  </a:rPr>
                  <a:t> </a:t>
                </a:r>
              </a:p>
            </p:txBody>
          </p:sp>
        </mc:Fallback>
      </mc:AlternateContent>
    </p:spTree>
    <p:extLst>
      <p:ext uri="{BB962C8B-B14F-4D97-AF65-F5344CB8AC3E}">
        <p14:creationId xmlns:p14="http://schemas.microsoft.com/office/powerpoint/2010/main" val="296946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E4EBF-A4AB-CA18-73BD-9A855FDCA2E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278259-638E-5FBB-E11E-99F99BB559C1}"/>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49278259-638E-5FBB-E11E-99F99BB559C1}"/>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B0FFC1AC-CB0E-1261-EC39-A8999748D96D}"/>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B0FFC1AC-CB0E-1261-EC39-A8999748D96D}"/>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FB3FA78A-CB94-2F24-EF47-9699D35A294D}"/>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FB3FA78A-CB94-2F24-EF47-9699D35A294D}"/>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EAF1BA1F-2F68-A0F2-8165-EEEE75D4F172}"/>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EAF1BA1F-2F68-A0F2-8165-EEEE75D4F172}"/>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2E7DE8C-9432-6B47-6147-43D7F83015C7}"/>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22E7DE8C-9432-6B47-6147-43D7F83015C7}"/>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70765C-08B3-0126-6A3F-198B64DD598A}"/>
                  </a:ext>
                </a:extLst>
              </p:cNvPr>
              <p:cNvSpPr txBox="1"/>
              <p:nvPr/>
            </p:nvSpPr>
            <p:spPr>
              <a:xfrm>
                <a:off x="344931" y="3123294"/>
                <a:ext cx="4505739" cy="1419619"/>
              </a:xfrm>
              <a:prstGeom prst="rect">
                <a:avLst/>
              </a:prstGeom>
              <a:noFill/>
            </p:spPr>
            <p:txBody>
              <a:bodyPr wrap="square">
                <a:spAutoFit/>
              </a:bodyPr>
              <a:lstStyle/>
              <a:p>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e>
                    </m:d>
                  </m:oMath>
                </a14:m>
                <a:r>
                  <a:rPr lang="en-US" sz="2000" dirty="0">
                    <a:latin typeface="+mj-lt"/>
                  </a:rPr>
                  <a:t> </a:t>
                </a:r>
              </a:p>
              <a:p>
                <a:endParaRPr lang="en-US" sz="2000" dirty="0">
                  <a:latin typeface="+mj-lt"/>
                </a:endParaRP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oMath>
                </a14:m>
                <a:r>
                  <a:rPr lang="en-US" sz="2000" dirty="0">
                    <a:latin typeface="+mj-lt"/>
                  </a:rPr>
                  <a:t> transition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dirty="0">
                    <a:latin typeface="+mj-lt"/>
                  </a:rPr>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𝑗</m:t>
                        </m:r>
                      </m:sub>
                    </m:sSub>
                  </m:oMath>
                </a14:m>
                <a:r>
                  <a:rPr lang="en-US" sz="2000" dirty="0">
                    <a:latin typeface="+mj-lt"/>
                  </a:rPr>
                  <a:t>, </a:t>
                </a:r>
                <a:br>
                  <a:rPr lang="en-US" sz="2000" dirty="0">
                    <a:latin typeface="+mj-lt"/>
                  </a:rPr>
                </a:br>
                <a:r>
                  <a:rPr lang="en-US" sz="2000" dirty="0">
                    <a:latin typeface="+mj-lt"/>
                  </a:rPr>
                  <a:t>             when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oMath>
                </a14:m>
                <a:endParaRPr lang="en-US" sz="2000" dirty="0">
                  <a:latin typeface="+mj-lt"/>
                </a:endParaRPr>
              </a:p>
            </p:txBody>
          </p:sp>
        </mc:Choice>
        <mc:Fallback xmlns="">
          <p:sp>
            <p:nvSpPr>
              <p:cNvPr id="38" name="TextBox 37">
                <a:extLst>
                  <a:ext uri="{FF2B5EF4-FFF2-40B4-BE49-F238E27FC236}">
                    <a16:creationId xmlns:a16="http://schemas.microsoft.com/office/drawing/2014/main" id="{8A70765C-08B3-0126-6A3F-198B64DD598A}"/>
                  </a:ext>
                </a:extLst>
              </p:cNvPr>
              <p:cNvSpPr txBox="1">
                <a:spLocks noRot="1" noChangeAspect="1" noMove="1" noResize="1" noEditPoints="1" noAdjustHandles="1" noChangeArrowheads="1" noChangeShapeType="1" noTextEdit="1"/>
              </p:cNvSpPr>
              <p:nvPr/>
            </p:nvSpPr>
            <p:spPr>
              <a:xfrm>
                <a:off x="344931" y="3123294"/>
                <a:ext cx="4505739" cy="1419619"/>
              </a:xfrm>
              <a:prstGeom prst="rect">
                <a:avLst/>
              </a:prstGeom>
              <a:blipFill>
                <a:blip r:embed="rId7"/>
                <a:stretch>
                  <a:fillRect b="-5150"/>
                </a:stretch>
              </a:blipFill>
            </p:spPr>
            <p:txBody>
              <a:bodyPr/>
              <a:lstStyle/>
              <a:p>
                <a:r>
                  <a:rPr lang="en-US">
                    <a:noFill/>
                  </a:rPr>
                  <a:t> </a:t>
                </a:r>
              </a:p>
            </p:txBody>
          </p:sp>
        </mc:Fallback>
      </mc:AlternateContent>
      <p:cxnSp>
        <p:nvCxnSpPr>
          <p:cNvPr id="9" name="Connector: Curved 8">
            <a:extLst>
              <a:ext uri="{FF2B5EF4-FFF2-40B4-BE49-F238E27FC236}">
                <a16:creationId xmlns:a16="http://schemas.microsoft.com/office/drawing/2014/main" id="{53BBBBF6-8EB2-30D9-DBA6-F399661B4D92}"/>
              </a:ext>
            </a:extLst>
          </p:cNvPr>
          <p:cNvCxnSpPr>
            <a:stCxn id="5" idx="1"/>
            <a:endCxn id="4" idx="1"/>
          </p:cNvCxnSpPr>
          <p:nvPr/>
        </p:nvCxnSpPr>
        <p:spPr>
          <a:xfrm rot="10800000" flipV="1">
            <a:off x="5406887" y="1853589"/>
            <a:ext cx="12700" cy="1269705"/>
          </a:xfrm>
          <a:prstGeom prst="curvedConnector3">
            <a:avLst>
              <a:gd name="adj1" fmla="val 482608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23D6C3D-E459-1984-65C1-CAE568DAD0C4}"/>
                  </a:ext>
                </a:extLst>
              </p:cNvPr>
              <p:cNvSpPr txBox="1"/>
              <p:nvPr/>
            </p:nvSpPr>
            <p:spPr>
              <a:xfrm>
                <a:off x="3948066" y="2322562"/>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12</m:t>
                          </m:r>
                        </m:sub>
                      </m:sSub>
                    </m:oMath>
                  </m:oMathPara>
                </a14:m>
                <a:endParaRPr lang="en-US" sz="2400" dirty="0"/>
              </a:p>
            </p:txBody>
          </p:sp>
        </mc:Choice>
        <mc:Fallback xmlns="">
          <p:sp>
            <p:nvSpPr>
              <p:cNvPr id="24" name="TextBox 23">
                <a:extLst>
                  <a:ext uri="{FF2B5EF4-FFF2-40B4-BE49-F238E27FC236}">
                    <a16:creationId xmlns:a16="http://schemas.microsoft.com/office/drawing/2014/main" id="{123D6C3D-E459-1984-65C1-CAE568DAD0C4}"/>
                  </a:ext>
                </a:extLst>
              </p:cNvPr>
              <p:cNvSpPr txBox="1">
                <a:spLocks noRot="1" noChangeAspect="1" noMove="1" noResize="1" noEditPoints="1" noAdjustHandles="1" noChangeArrowheads="1" noChangeShapeType="1" noTextEdit="1"/>
              </p:cNvSpPr>
              <p:nvPr/>
            </p:nvSpPr>
            <p:spPr>
              <a:xfrm>
                <a:off x="3948066" y="2322562"/>
                <a:ext cx="945322" cy="461665"/>
              </a:xfrm>
              <a:prstGeom prst="rect">
                <a:avLst/>
              </a:prstGeom>
              <a:blipFill>
                <a:blip r:embed="rId8"/>
                <a:stretch>
                  <a:fillRect/>
                </a:stretch>
              </a:blipFill>
            </p:spPr>
            <p:txBody>
              <a:bodyPr/>
              <a:lstStyle/>
              <a:p>
                <a:r>
                  <a:rPr lang="en-US">
                    <a:noFill/>
                  </a:rPr>
                  <a:t> </a:t>
                </a:r>
              </a:p>
            </p:txBody>
          </p:sp>
        </mc:Fallback>
      </mc:AlternateContent>
      <p:cxnSp>
        <p:nvCxnSpPr>
          <p:cNvPr id="25" name="Connector: Curved 24">
            <a:extLst>
              <a:ext uri="{FF2B5EF4-FFF2-40B4-BE49-F238E27FC236}">
                <a16:creationId xmlns:a16="http://schemas.microsoft.com/office/drawing/2014/main" id="{4B166004-1FF6-561D-31F5-599B7D5EC8B9}"/>
              </a:ext>
            </a:extLst>
          </p:cNvPr>
          <p:cNvCxnSpPr>
            <a:cxnSpLocks/>
            <a:stCxn id="7" idx="3"/>
            <a:endCxn id="5" idx="3"/>
          </p:cNvCxnSpPr>
          <p:nvPr/>
        </p:nvCxnSpPr>
        <p:spPr>
          <a:xfrm flipV="1">
            <a:off x="7017026" y="1853590"/>
            <a:ext cx="12700" cy="3809114"/>
          </a:xfrm>
          <a:prstGeom prst="curvedConnector3">
            <a:avLst>
              <a:gd name="adj1" fmla="val 5556520"/>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4656420-B717-DC5A-7B42-1A834BB4A310}"/>
                  </a:ext>
                </a:extLst>
              </p:cNvPr>
              <p:cNvSpPr txBox="1"/>
              <p:nvPr/>
            </p:nvSpPr>
            <p:spPr>
              <a:xfrm>
                <a:off x="7681843" y="3339600"/>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1" name="TextBox 30">
                <a:extLst>
                  <a:ext uri="{FF2B5EF4-FFF2-40B4-BE49-F238E27FC236}">
                    <a16:creationId xmlns:a16="http://schemas.microsoft.com/office/drawing/2014/main" id="{A4656420-B717-DC5A-7B42-1A834BB4A310}"/>
                  </a:ext>
                </a:extLst>
              </p:cNvPr>
              <p:cNvSpPr txBox="1">
                <a:spLocks noRot="1" noChangeAspect="1" noMove="1" noResize="1" noEditPoints="1" noAdjustHandles="1" noChangeArrowheads="1" noChangeShapeType="1" noTextEdit="1"/>
              </p:cNvSpPr>
              <p:nvPr/>
            </p:nvSpPr>
            <p:spPr>
              <a:xfrm>
                <a:off x="7681843" y="3339600"/>
                <a:ext cx="94532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47ABB-52A7-2BAC-504C-A5D991D7D15A}"/>
                  </a:ext>
                </a:extLst>
              </p:cNvPr>
              <p:cNvSpPr txBox="1"/>
              <p:nvPr/>
            </p:nvSpPr>
            <p:spPr>
              <a:xfrm>
                <a:off x="4231407" y="3607268"/>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33" name="TextBox 32">
                <a:extLst>
                  <a:ext uri="{FF2B5EF4-FFF2-40B4-BE49-F238E27FC236}">
                    <a16:creationId xmlns:a16="http://schemas.microsoft.com/office/drawing/2014/main" id="{5E947ABB-52A7-2BAC-504C-A5D991D7D15A}"/>
                  </a:ext>
                </a:extLst>
              </p:cNvPr>
              <p:cNvSpPr txBox="1">
                <a:spLocks noRot="1" noChangeAspect="1" noMove="1" noResize="1" noEditPoints="1" noAdjustHandles="1" noChangeArrowheads="1" noChangeShapeType="1" noTextEdit="1"/>
              </p:cNvSpPr>
              <p:nvPr/>
            </p:nvSpPr>
            <p:spPr>
              <a:xfrm>
                <a:off x="4231407" y="3607268"/>
                <a:ext cx="945322" cy="461665"/>
              </a:xfrm>
              <a:prstGeom prst="rect">
                <a:avLst/>
              </a:prstGeom>
              <a:blipFill>
                <a:blip r:embed="rId10"/>
                <a:stretch>
                  <a:fillRect b="-1333"/>
                </a:stretch>
              </a:blipFill>
            </p:spPr>
            <p:txBody>
              <a:bodyPr/>
              <a:lstStyle/>
              <a:p>
                <a:r>
                  <a:rPr lang="en-US">
                    <a:noFill/>
                  </a:rPr>
                  <a:t> </a:t>
                </a:r>
              </a:p>
            </p:txBody>
          </p:sp>
        </mc:Fallback>
      </mc:AlternateContent>
      <p:cxnSp>
        <p:nvCxnSpPr>
          <p:cNvPr id="34" name="Connector: Curved 33">
            <a:extLst>
              <a:ext uri="{FF2B5EF4-FFF2-40B4-BE49-F238E27FC236}">
                <a16:creationId xmlns:a16="http://schemas.microsoft.com/office/drawing/2014/main" id="{61EB0F61-17C8-D1DB-DDD7-4DFA6C5AF2E1}"/>
              </a:ext>
            </a:extLst>
          </p:cNvPr>
          <p:cNvCxnSpPr>
            <a:cxnSpLocks/>
            <a:stCxn id="8" idx="1"/>
            <a:endCxn id="4" idx="1"/>
          </p:cNvCxnSpPr>
          <p:nvPr/>
        </p:nvCxnSpPr>
        <p:spPr>
          <a:xfrm rot="10800000">
            <a:off x="5406887" y="3123296"/>
            <a:ext cx="12700" cy="1269705"/>
          </a:xfrm>
          <a:prstGeom prst="curvedConnector3">
            <a:avLst>
              <a:gd name="adj1" fmla="val 294782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62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47D3-8F74-4F8E-0CCC-A0D1901F41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3FF958-04E2-D146-879D-AE84EE019062}"/>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EA3FF958-04E2-D146-879D-AE84EE019062}"/>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FEC3CFA-1004-BB10-6995-4CB91EB10C93}"/>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AFEC3CFA-1004-BB10-6995-4CB91EB10C93}"/>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346D175-0D07-D1AC-D34A-F294E90FA19E}"/>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0AD3D2-6CDF-5C69-E608-5BF81E115E2E}"/>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600AD3D2-6CDF-5C69-E608-5BF81E115E2E}"/>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4"/>
                <a:stretch>
                  <a:fillRect l="-13580" r="-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BBCC3CB-7ED4-0A6B-E1BE-FE6DF48114FC}"/>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ABBCC3CB-7ED4-0A6B-E1BE-FE6DF48114FC}"/>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C1883708-A461-4E37-3EF4-EBA1F08A6C43}"/>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C1883708-A461-4E37-3EF4-EBA1F08A6C43}"/>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FA4569BA-8C71-A1F2-07C2-5D6C836E1A3A}"/>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FA4569BA-8C71-A1F2-07C2-5D6C836E1A3A}"/>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4977110-AD9C-C87B-1FBB-9060917E1C46}"/>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85C79BB-4905-0892-30AD-D5E8A9E4309D}"/>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37EC8ABC-6EA8-4312-2938-245575580974}"/>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227C593-249E-9ADF-BF36-F5089B6BB0FA}"/>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35B052-B800-95A1-8AF1-167F1CC85EA6}"/>
                  </a:ext>
                </a:extLst>
              </p:cNvPr>
              <p:cNvSpPr txBox="1"/>
              <p:nvPr/>
            </p:nvSpPr>
            <p:spPr>
              <a:xfrm>
                <a:off x="8559435" y="1605177"/>
                <a:ext cx="3912330" cy="1021177"/>
              </a:xfrm>
              <a:prstGeom prst="rect">
                <a:avLst/>
              </a:prstGeom>
              <a:noFill/>
            </p:spPr>
            <p:txBody>
              <a:bodyPr wrap="square">
                <a:spAutoFit/>
              </a:bodyPr>
              <a:lstStyle/>
              <a:p>
                <a:r>
                  <a:rPr lang="en-US" sz="2000" dirty="0">
                    <a:latin typeface="+mj-lt"/>
                  </a:rPr>
                  <a:t>The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𝑖</m:t>
                        </m:r>
                      </m:e>
                      <m:sup>
                        <m:r>
                          <a:rPr lang="en-US" sz="2000" b="0" i="1" dirty="0" smtClean="0">
                            <a:latin typeface="Cambria Math" panose="02040503050406030204" pitchFamily="18" charset="0"/>
                          </a:rPr>
                          <m:t>𝑡h</m:t>
                        </m:r>
                      </m:sup>
                    </m:sSup>
                    <m:r>
                      <a:rPr lang="en-US" sz="2000" b="1" i="1" dirty="0">
                        <a:latin typeface="Cambria Math" panose="02040503050406030204" pitchFamily="18" charset="0"/>
                      </a:rPr>
                      <m:t> </m:t>
                    </m:r>
                  </m:oMath>
                </a14:m>
                <a:r>
                  <a:rPr lang="en-US" sz="2000" dirty="0">
                    <a:latin typeface="+mj-lt"/>
                  </a:rPr>
                  <a:t>row sum of </a:t>
                </a:r>
                <a14:m>
                  <m:oMath xmlns:m="http://schemas.openxmlformats.org/officeDocument/2006/math">
                    <m:r>
                      <a:rPr lang="en-US" sz="2000" b="1" i="0" dirty="0" smtClean="0">
                        <a:solidFill>
                          <a:schemeClr val="tx1"/>
                        </a:solidFill>
                        <a:latin typeface="Cambria Math" panose="02040503050406030204" pitchFamily="18" charset="0"/>
                      </a:rPr>
                      <m:t>𝐀</m:t>
                    </m:r>
                  </m:oMath>
                </a14:m>
                <a:r>
                  <a:rPr lang="en-US" sz="2000" dirty="0">
                    <a:latin typeface="+mj-lt"/>
                  </a:rPr>
                  <a:t> give the exit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i="1" dirty="0">
                    <a:latin typeface="+mj-lt"/>
                  </a:rPr>
                  <a:t> </a:t>
                </a:r>
                <a:r>
                  <a:rPr lang="en-US" sz="2000" dirty="0">
                    <a:latin typeface="+mj-lt"/>
                  </a:rPr>
                  <a:t>out of the transient states</a:t>
                </a:r>
              </a:p>
            </p:txBody>
          </p:sp>
        </mc:Choice>
        <mc:Fallback xmlns="">
          <p:sp>
            <p:nvSpPr>
              <p:cNvPr id="39" name="TextBox 38">
                <a:extLst>
                  <a:ext uri="{FF2B5EF4-FFF2-40B4-BE49-F238E27FC236}">
                    <a16:creationId xmlns:a16="http://schemas.microsoft.com/office/drawing/2014/main" id="{8835B052-B800-95A1-8AF1-167F1CC85EA6}"/>
                  </a:ext>
                </a:extLst>
              </p:cNvPr>
              <p:cNvSpPr txBox="1">
                <a:spLocks noRot="1" noChangeAspect="1" noMove="1" noResize="1" noEditPoints="1" noAdjustHandles="1" noChangeArrowheads="1" noChangeShapeType="1" noTextEdit="1"/>
              </p:cNvSpPr>
              <p:nvPr/>
            </p:nvSpPr>
            <p:spPr>
              <a:xfrm>
                <a:off x="8559435" y="1605177"/>
                <a:ext cx="3912330" cy="1021177"/>
              </a:xfrm>
              <a:prstGeom prst="rect">
                <a:avLst/>
              </a:prstGeom>
              <a:blipFill>
                <a:blip r:embed="rId8"/>
                <a:stretch>
                  <a:fillRect l="-1558" t="-1786" b="-9524"/>
                </a:stretch>
              </a:blipFill>
            </p:spPr>
            <p:txBody>
              <a:bodyPr/>
              <a:lstStyle/>
              <a:p>
                <a:r>
                  <a:rPr lang="en-US">
                    <a:noFill/>
                  </a:rPr>
                  <a:t> </a:t>
                </a:r>
              </a:p>
            </p:txBody>
          </p:sp>
        </mc:Fallback>
      </mc:AlternateContent>
    </p:spTree>
    <p:extLst>
      <p:ext uri="{BB962C8B-B14F-4D97-AF65-F5344CB8AC3E}">
        <p14:creationId xmlns:p14="http://schemas.microsoft.com/office/powerpoint/2010/main" val="3734443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00A0-71A8-001F-3BA4-D3218672D15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2B52FE-094F-B284-A049-440EA38C21BB}"/>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FA2B52FE-094F-B284-A049-440EA38C21BB}"/>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415A6384-AC7A-C983-2B12-AF103D0F4294}"/>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415A6384-AC7A-C983-2B12-AF103D0F4294}"/>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CCABC35-8FD5-D089-EC8D-7D02AF3B7ABC}"/>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AC9B4E-6F6E-2E9D-CFE4-38BABD5C801F}"/>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A9AC9B4E-6F6E-2E9D-CFE4-38BABD5C801F}"/>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B2EA1C1-7D79-AF4D-7CD1-075963B98C70}"/>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C7261-7B17-4291-7D27-AA7358767E1C}"/>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732C7261-7B17-4291-7D27-AA7358767E1C}"/>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5"/>
                <a:stretch>
                  <a:fillRect l="-13580" r="-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7EECBD-0845-01B2-DEF2-82125CAE39C6}"/>
                  </a:ext>
                </a:extLst>
              </p:cNvPr>
              <p:cNvSpPr txBox="1"/>
              <p:nvPr/>
            </p:nvSpPr>
            <p:spPr>
              <a:xfrm>
                <a:off x="69414" y="6276969"/>
                <a:ext cx="12053171" cy="575479"/>
              </a:xfrm>
              <a:prstGeom prst="rect">
                <a:avLst/>
              </a:prstGeom>
              <a:noFill/>
            </p:spPr>
            <p:txBody>
              <a:bodyPr wrap="none" rtlCol="0">
                <a:spAutoFit/>
              </a:bodyPr>
              <a:lstStyle/>
              <a:p>
                <a:r>
                  <a:rPr lang="en-US" sz="2800" dirty="0">
                    <a:latin typeface="+mj-lt"/>
                  </a:rPr>
                  <a:t>Time spent in compartments </a:t>
                </a:r>
                <a14:m>
                  <m:oMath xmlns:m="http://schemas.openxmlformats.org/officeDocument/2006/math">
                    <m:acc>
                      <m:accPr>
                        <m:chr m:val="⃗"/>
                        <m:ctrlPr>
                          <a:rPr lang="en-US" sz="2800" b="0" i="1" dirty="0" smtClean="0">
                            <a:solidFill>
                              <a:schemeClr val="tx1"/>
                            </a:solidFill>
                            <a:latin typeface="Cambria Math" panose="02040503050406030204" pitchFamily="18" charset="0"/>
                          </a:rPr>
                        </m:ctrlPr>
                      </m:accPr>
                      <m:e>
                        <m:r>
                          <a:rPr lang="en-US" sz="2800" b="0" i="1" dirty="0" smtClean="0">
                            <a:solidFill>
                              <a:schemeClr val="tx1"/>
                            </a:solidFill>
                            <a:latin typeface="Cambria Math" panose="02040503050406030204" pitchFamily="18" charset="0"/>
                          </a:rPr>
                          <m:t>𝑋</m:t>
                        </m:r>
                      </m:e>
                    </m:acc>
                  </m:oMath>
                </a14:m>
                <a:r>
                  <a:rPr lang="en-US" sz="2800" dirty="0">
                    <a:latin typeface="+mj-lt"/>
                  </a:rPr>
                  <a:t> is distributed with phase type distribution </a:t>
                </a:r>
                <a14:m>
                  <m:oMath xmlns:m="http://schemas.openxmlformats.org/officeDocument/2006/math">
                    <m:r>
                      <m:rPr>
                        <m:nor/>
                      </m:rPr>
                      <a:rPr lang="en-US" sz="2800"/>
                      <m:t>PH</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𝛼</m:t>
                            </m:r>
                          </m:e>
                        </m:acc>
                        <m:r>
                          <a:rPr lang="en-US" sz="2800" i="1">
                            <a:latin typeface="Cambria Math" panose="02040503050406030204" pitchFamily="18" charset="0"/>
                          </a:rPr>
                          <m:t>,</m:t>
                        </m:r>
                        <m:r>
                          <a:rPr lang="en-US" sz="2800" b="1" i="1">
                            <a:latin typeface="Cambria Math" panose="02040503050406030204" pitchFamily="18" charset="0"/>
                          </a:rPr>
                          <m:t> </m:t>
                        </m:r>
                        <m:r>
                          <a:rPr lang="en-US" sz="2800" b="1" i="1">
                            <a:latin typeface="Cambria Math" panose="02040503050406030204" pitchFamily="18" charset="0"/>
                          </a:rPr>
                          <m:t>𝑨</m:t>
                        </m:r>
                      </m:e>
                    </m:d>
                  </m:oMath>
                </a14:m>
                <a:endParaRPr lang="en-US" sz="2800" dirty="0">
                  <a:latin typeface="+mj-lt"/>
                </a:endParaRPr>
              </a:p>
            </p:txBody>
          </p:sp>
        </mc:Choice>
        <mc:Fallback xmlns="">
          <p:sp>
            <p:nvSpPr>
              <p:cNvPr id="18" name="TextBox 17">
                <a:extLst>
                  <a:ext uri="{FF2B5EF4-FFF2-40B4-BE49-F238E27FC236}">
                    <a16:creationId xmlns:a16="http://schemas.microsoft.com/office/drawing/2014/main" id="{237EECBD-0845-01B2-DEF2-82125CAE39C6}"/>
                  </a:ext>
                </a:extLst>
              </p:cNvPr>
              <p:cNvSpPr txBox="1">
                <a:spLocks noRot="1" noChangeAspect="1" noMove="1" noResize="1" noEditPoints="1" noAdjustHandles="1" noChangeArrowheads="1" noChangeShapeType="1" noTextEdit="1"/>
              </p:cNvSpPr>
              <p:nvPr/>
            </p:nvSpPr>
            <p:spPr>
              <a:xfrm>
                <a:off x="69414" y="6276969"/>
                <a:ext cx="12053171" cy="575479"/>
              </a:xfrm>
              <a:prstGeom prst="rect">
                <a:avLst/>
              </a:prstGeom>
              <a:blipFill>
                <a:blip r:embed="rId6"/>
                <a:stretch>
                  <a:fillRect l="-1011" t="-2128"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FA03A99-5613-D3ED-0E7A-359EA10A8821}"/>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3FA03A99-5613-D3ED-0E7A-359EA10A8821}"/>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9F5EA5FA-74E2-867A-9FD1-E28952257EC2}"/>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9F5EA5FA-74E2-867A-9FD1-E28952257EC2}"/>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341EE637-9B5C-3856-741E-079CFF153934}"/>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341EE637-9B5C-3856-741E-079CFF153934}"/>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67C0363-CB57-3113-2EE4-140C0D047ED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D1E91-FC08-6473-4AD8-7E9ACDF24998}"/>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E3BD1E91-FC08-6473-4AD8-7E9ACDF24998}"/>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10"/>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AD7A7A8-FED5-2443-276C-3734E7447A93}"/>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C5D9A8-107F-D1FE-BAA8-4757FCE3B634}"/>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6CC5D9A8-107F-D1FE-BAA8-4757FCE3B634}"/>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11"/>
                <a:stretch>
                  <a:fillRect b="-1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32064F-9895-15F0-0D73-C23A46802148}"/>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CC9058-0706-7109-E1D0-B55807A6F798}"/>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29CC9058-0706-7109-E1D0-B55807A6F798}"/>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2"/>
                <a:stretch>
                  <a:fillRect l="-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B32510-E71D-CE35-1A08-2B2632B57C7C}"/>
                  </a:ext>
                </a:extLst>
              </p:cNvPr>
              <p:cNvSpPr txBox="1"/>
              <p:nvPr/>
            </p:nvSpPr>
            <p:spPr>
              <a:xfrm>
                <a:off x="344931" y="1896538"/>
                <a:ext cx="4094547" cy="707886"/>
              </a:xfrm>
              <a:prstGeom prst="rect">
                <a:avLst/>
              </a:prstGeom>
              <a:noFill/>
            </p:spPr>
            <p:txBody>
              <a:bodyPr wrap="square">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i="1" dirty="0">
                    <a:latin typeface="+mj-lt"/>
                  </a:rPr>
                  <a:t> </a:t>
                </a:r>
                <a:r>
                  <a:rPr lang="en-US" sz="2000" b="0" dirty="0">
                    <a:latin typeface="+mj-lt"/>
                  </a:rPr>
                  <a:t>proportion entering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panose="02040503050406030204" pitchFamily="18" charset="0"/>
                          </a:rPr>
                          <m:t>𝑖</m:t>
                        </m:r>
                      </m:sub>
                    </m:sSub>
                  </m:oMath>
                </a14:m>
                <a:endParaRPr lang="en-US" sz="2000" b="0" dirty="0">
                  <a:latin typeface="+mj-lt"/>
                </a:endParaRPr>
              </a:p>
              <a:p>
                <a14:m>
                  <m:oMath xmlns:m="http://schemas.openxmlformats.org/officeDocument/2006/math">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1" i="1" smtClean="0">
                        <a:latin typeface="Cambria Math" panose="02040503050406030204" pitchFamily="18" charset="0"/>
                      </a:rPr>
                      <m:t>=</m:t>
                    </m:r>
                    <m:r>
                      <a:rPr lang="en-US" sz="2000" b="0" i="1" smtClean="0">
                        <a:latin typeface="Cambria Math" panose="02040503050406030204" pitchFamily="18" charset="0"/>
                      </a:rPr>
                      <m:t>1</m:t>
                    </m:r>
                  </m:oMath>
                </a14:m>
                <a:r>
                  <a:rPr lang="en-US" sz="2000" dirty="0">
                    <a:latin typeface="+mj-lt"/>
                  </a:rPr>
                  <a:t> </a:t>
                </a:r>
              </a:p>
            </p:txBody>
          </p:sp>
        </mc:Choice>
        <mc:Fallback xmlns="">
          <p:sp>
            <p:nvSpPr>
              <p:cNvPr id="22" name="TextBox 21">
                <a:extLst>
                  <a:ext uri="{FF2B5EF4-FFF2-40B4-BE49-F238E27FC236}">
                    <a16:creationId xmlns:a16="http://schemas.microsoft.com/office/drawing/2014/main" id="{2AB32510-E71D-CE35-1A08-2B2632B57C7C}"/>
                  </a:ext>
                </a:extLst>
              </p:cNvPr>
              <p:cNvSpPr txBox="1">
                <a:spLocks noRot="1" noChangeAspect="1" noMove="1" noResize="1" noEditPoints="1" noAdjustHandles="1" noChangeArrowheads="1" noChangeShapeType="1" noTextEdit="1"/>
              </p:cNvSpPr>
              <p:nvPr/>
            </p:nvSpPr>
            <p:spPr>
              <a:xfrm>
                <a:off x="344931" y="1896538"/>
                <a:ext cx="4094547" cy="707886"/>
              </a:xfrm>
              <a:prstGeom prst="rect">
                <a:avLst/>
              </a:prstGeom>
              <a:blipFill>
                <a:blip r:embed="rId13"/>
                <a:stretch>
                  <a:fillRect l="-745" t="-3448" b="-7759"/>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5E79866-69CF-2736-B9BC-443BC0F46F4C}"/>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DFC791F-D83F-72DF-0650-7B570EDC7E78}"/>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8365A733-36E6-F5E1-A80B-6B23C6EB760F}"/>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C3E44A11-1855-5529-6AFC-4E13F4E8CBA3}"/>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7EEBE80-5A66-C793-4A28-EC0ECEAACE3F}"/>
                  </a:ext>
                </a:extLst>
              </p:cNvPr>
              <p:cNvSpPr txBox="1"/>
              <p:nvPr/>
            </p:nvSpPr>
            <p:spPr>
              <a:xfrm>
                <a:off x="344931" y="3123294"/>
                <a:ext cx="4505739" cy="1095877"/>
              </a:xfrm>
              <a:prstGeom prst="rect">
                <a:avLst/>
              </a:prstGeom>
              <a:noFill/>
            </p:spPr>
            <p:txBody>
              <a:bodyPr wrap="square">
                <a:spAutoFit/>
              </a:bodyPr>
              <a:lstStyle/>
              <a:p>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e>
                    </m:d>
                  </m:oMath>
                </a14:m>
                <a:r>
                  <a:rPr lang="en-US" sz="2000" dirty="0">
                    <a:latin typeface="+mj-lt"/>
                  </a:rPr>
                  <a:t> </a:t>
                </a:r>
              </a:p>
              <a:p>
                <a:endParaRPr lang="en-US" sz="2000" dirty="0">
                  <a:latin typeface="+mj-lt"/>
                </a:endParaRP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oMath>
                </a14:m>
                <a:r>
                  <a:rPr lang="en-US" sz="2000" dirty="0">
                    <a:latin typeface="+mj-lt"/>
                  </a:rPr>
                  <a:t> transition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dirty="0">
                    <a:latin typeface="+mj-lt"/>
                  </a:rPr>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𝑗</m:t>
                        </m:r>
                      </m:sub>
                    </m:sSub>
                  </m:oMath>
                </a14:m>
                <a:endParaRPr lang="en-US" sz="2000" dirty="0">
                  <a:latin typeface="+mj-lt"/>
                </a:endParaRPr>
              </a:p>
            </p:txBody>
          </p:sp>
        </mc:Choice>
        <mc:Fallback xmlns="">
          <p:sp>
            <p:nvSpPr>
              <p:cNvPr id="38" name="TextBox 37">
                <a:extLst>
                  <a:ext uri="{FF2B5EF4-FFF2-40B4-BE49-F238E27FC236}">
                    <a16:creationId xmlns:a16="http://schemas.microsoft.com/office/drawing/2014/main" id="{57EEBE80-5A66-C793-4A28-EC0ECEAACE3F}"/>
                  </a:ext>
                </a:extLst>
              </p:cNvPr>
              <p:cNvSpPr txBox="1">
                <a:spLocks noRot="1" noChangeAspect="1" noMove="1" noResize="1" noEditPoints="1" noAdjustHandles="1" noChangeArrowheads="1" noChangeShapeType="1" noTextEdit="1"/>
              </p:cNvSpPr>
              <p:nvPr/>
            </p:nvSpPr>
            <p:spPr>
              <a:xfrm>
                <a:off x="344931" y="3123294"/>
                <a:ext cx="4505739" cy="1095877"/>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FC5CE7-715F-BD3B-9FC6-5818B49E8317}"/>
                  </a:ext>
                </a:extLst>
              </p:cNvPr>
              <p:cNvSpPr txBox="1"/>
              <p:nvPr/>
            </p:nvSpPr>
            <p:spPr>
              <a:xfrm>
                <a:off x="8559435" y="1605177"/>
                <a:ext cx="3912330" cy="1021177"/>
              </a:xfrm>
              <a:prstGeom prst="rect">
                <a:avLst/>
              </a:prstGeom>
              <a:noFill/>
            </p:spPr>
            <p:txBody>
              <a:bodyPr wrap="square">
                <a:spAutoFit/>
              </a:bodyPr>
              <a:lstStyle/>
              <a:p>
                <a:r>
                  <a:rPr lang="en-US" sz="2000" dirty="0">
                    <a:latin typeface="+mj-lt"/>
                  </a:rPr>
                  <a:t>The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𝑖</m:t>
                        </m:r>
                      </m:e>
                      <m:sup>
                        <m:r>
                          <a:rPr lang="en-US" sz="2000" b="0" i="1" dirty="0" smtClean="0">
                            <a:latin typeface="Cambria Math" panose="02040503050406030204" pitchFamily="18" charset="0"/>
                          </a:rPr>
                          <m:t>𝑡h</m:t>
                        </m:r>
                      </m:sup>
                    </m:sSup>
                    <m:r>
                      <a:rPr lang="en-US" sz="2000" b="1" i="1" dirty="0">
                        <a:latin typeface="Cambria Math" panose="02040503050406030204" pitchFamily="18" charset="0"/>
                      </a:rPr>
                      <m:t> </m:t>
                    </m:r>
                  </m:oMath>
                </a14:m>
                <a:r>
                  <a:rPr lang="en-US" sz="2000" dirty="0">
                    <a:latin typeface="+mj-lt"/>
                  </a:rPr>
                  <a:t>row sum of </a:t>
                </a:r>
                <a14:m>
                  <m:oMath xmlns:m="http://schemas.openxmlformats.org/officeDocument/2006/math">
                    <m:r>
                      <a:rPr lang="en-US" sz="2000" b="1" i="0" dirty="0" smtClean="0">
                        <a:solidFill>
                          <a:schemeClr val="tx1"/>
                        </a:solidFill>
                        <a:latin typeface="Cambria Math" panose="02040503050406030204" pitchFamily="18" charset="0"/>
                      </a:rPr>
                      <m:t>𝐀</m:t>
                    </m:r>
                  </m:oMath>
                </a14:m>
                <a:r>
                  <a:rPr lang="en-US" sz="2000" dirty="0">
                    <a:latin typeface="+mj-lt"/>
                  </a:rPr>
                  <a:t> give the exit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i="1" dirty="0">
                    <a:latin typeface="+mj-lt"/>
                  </a:rPr>
                  <a:t> </a:t>
                </a:r>
                <a:r>
                  <a:rPr lang="en-US" sz="2000" dirty="0">
                    <a:latin typeface="+mj-lt"/>
                  </a:rPr>
                  <a:t>out of the transient states</a:t>
                </a:r>
              </a:p>
            </p:txBody>
          </p:sp>
        </mc:Choice>
        <mc:Fallback xmlns="">
          <p:sp>
            <p:nvSpPr>
              <p:cNvPr id="39" name="TextBox 38">
                <a:extLst>
                  <a:ext uri="{FF2B5EF4-FFF2-40B4-BE49-F238E27FC236}">
                    <a16:creationId xmlns:a16="http://schemas.microsoft.com/office/drawing/2014/main" id="{75FC5CE7-715F-BD3B-9FC6-5818B49E8317}"/>
                  </a:ext>
                </a:extLst>
              </p:cNvPr>
              <p:cNvSpPr txBox="1">
                <a:spLocks noRot="1" noChangeAspect="1" noMove="1" noResize="1" noEditPoints="1" noAdjustHandles="1" noChangeArrowheads="1" noChangeShapeType="1" noTextEdit="1"/>
              </p:cNvSpPr>
              <p:nvPr/>
            </p:nvSpPr>
            <p:spPr>
              <a:xfrm>
                <a:off x="8559435" y="1605177"/>
                <a:ext cx="3912330" cy="1021177"/>
              </a:xfrm>
              <a:prstGeom prst="rect">
                <a:avLst/>
              </a:prstGeom>
              <a:blipFill>
                <a:blip r:embed="rId15"/>
                <a:stretch>
                  <a:fillRect l="-1558" t="-1786" b="-9524"/>
                </a:stretch>
              </a:blipFill>
            </p:spPr>
            <p:txBody>
              <a:bodyPr/>
              <a:lstStyle/>
              <a:p>
                <a:r>
                  <a:rPr lang="en-US">
                    <a:noFill/>
                  </a:rPr>
                  <a:t> </a:t>
                </a:r>
              </a:p>
            </p:txBody>
          </p:sp>
        </mc:Fallback>
      </mc:AlternateContent>
      <p:cxnSp>
        <p:nvCxnSpPr>
          <p:cNvPr id="3" name="Connector: Curved 2">
            <a:extLst>
              <a:ext uri="{FF2B5EF4-FFF2-40B4-BE49-F238E27FC236}">
                <a16:creationId xmlns:a16="http://schemas.microsoft.com/office/drawing/2014/main" id="{690122B2-CEA6-A8FB-3D8B-01860B8C6CDB}"/>
              </a:ext>
            </a:extLst>
          </p:cNvPr>
          <p:cNvCxnSpPr/>
          <p:nvPr/>
        </p:nvCxnSpPr>
        <p:spPr>
          <a:xfrm rot="10800000" flipV="1">
            <a:off x="5406887" y="1853589"/>
            <a:ext cx="12700" cy="1269705"/>
          </a:xfrm>
          <a:prstGeom prst="curvedConnector3">
            <a:avLst>
              <a:gd name="adj1" fmla="val 273912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F91B6F40-2025-B86A-9010-DE2AF4E6EA70}"/>
              </a:ext>
            </a:extLst>
          </p:cNvPr>
          <p:cNvCxnSpPr>
            <a:cxnSpLocks/>
          </p:cNvCxnSpPr>
          <p:nvPr/>
        </p:nvCxnSpPr>
        <p:spPr>
          <a:xfrm flipV="1">
            <a:off x="7017026" y="1853590"/>
            <a:ext cx="12700" cy="3809114"/>
          </a:xfrm>
          <a:prstGeom prst="curvedConnector3">
            <a:avLst>
              <a:gd name="adj1" fmla="val 346956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165B366F-3E8B-B2CB-9A10-1ED924808332}"/>
              </a:ext>
            </a:extLst>
          </p:cNvPr>
          <p:cNvCxnSpPr>
            <a:cxnSpLocks/>
          </p:cNvCxnSpPr>
          <p:nvPr/>
        </p:nvCxnSpPr>
        <p:spPr>
          <a:xfrm rot="10800000">
            <a:off x="5413514" y="3123295"/>
            <a:ext cx="12700" cy="1269705"/>
          </a:xfrm>
          <a:prstGeom prst="curvedConnector3">
            <a:avLst>
              <a:gd name="adj1" fmla="val 2530433"/>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3881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4E-E674-5051-3DBB-C6B53168C72F}"/>
              </a:ext>
            </a:extLst>
          </p:cNvPr>
          <p:cNvSpPr>
            <a:spLocks noGrp="1"/>
          </p:cNvSpPr>
          <p:nvPr>
            <p:ph type="title"/>
          </p:nvPr>
        </p:nvSpPr>
        <p:spPr>
          <a:xfrm>
            <a:off x="838200" y="365125"/>
            <a:ext cx="10515600" cy="1325563"/>
          </a:xfrm>
        </p:spPr>
        <p:txBody>
          <a:bodyPr/>
          <a:lstStyle/>
          <a:p>
            <a:r>
              <a:rPr lang="en-US" dirty="0"/>
              <a:t>Generalized linear chain trick </a:t>
            </a:r>
            <a:r>
              <a:rPr lang="en-US" sz="2400" dirty="0"/>
              <a:t>(Hurtado &amp; </a:t>
            </a:r>
            <a:r>
              <a:rPr lang="en-US" sz="2400" dirty="0" err="1"/>
              <a:t>Kirosingh</a:t>
            </a:r>
            <a:r>
              <a:rPr lang="en-US" sz="2400" dirty="0"/>
              <a:t>, 2019)</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94DA60-109F-4E1B-63BD-C4879CEF4239}"/>
                  </a:ext>
                </a:extLst>
              </p:cNvPr>
              <p:cNvSpPr txBox="1"/>
              <p:nvPr/>
            </p:nvSpPr>
            <p:spPr>
              <a:xfrm>
                <a:off x="838200" y="2020957"/>
                <a:ext cx="8686801" cy="1053045"/>
              </a:xfrm>
              <a:prstGeom prst="rect">
                <a:avLst/>
              </a:prstGeom>
              <a:noFill/>
            </p:spPr>
            <p:txBody>
              <a:bodyPr wrap="square" rtlCol="0">
                <a:spAutoFit/>
              </a:bodyPr>
              <a:lstStyle/>
              <a:p>
                <a:r>
                  <a:rPr lang="en-US" sz="2000" dirty="0"/>
                  <a:t>Given a set of transient states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r>
                  <a:rPr lang="en-US" sz="2000" dirty="0"/>
                  <a:t> with total input rate </a:t>
                </a:r>
                <a14:m>
                  <m:oMath xmlns:m="http://schemas.openxmlformats.org/officeDocument/2006/math">
                    <m:r>
                      <a:rPr lang="en-US" sz="2000" b="0" i="1" smtClean="0">
                        <a:latin typeface="Cambria Math" panose="02040503050406030204" pitchFamily="18" charset="0"/>
                      </a:rPr>
                      <m:t>𝑟</m:t>
                    </m:r>
                  </m:oMath>
                </a14:m>
                <a:r>
                  <a:rPr lang="en-US" sz="2000" dirty="0"/>
                  <a:t> whose dwell-time distribution is </a:t>
                </a:r>
                <a14:m>
                  <m:oMath xmlns:m="http://schemas.openxmlformats.org/officeDocument/2006/math">
                    <m:r>
                      <m:rPr>
                        <m:nor/>
                      </m:rPr>
                      <a:rPr lang="en-US" sz="2000"/>
                      <m:t>PH</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r>
                          <a:rPr lang="en-US" sz="2000" i="1">
                            <a:latin typeface="Cambria Math" panose="02040503050406030204" pitchFamily="18" charset="0"/>
                          </a:rPr>
                          <m:t>,</m:t>
                        </m:r>
                        <m:r>
                          <a:rPr lang="en-US" sz="2000" b="1" i="1">
                            <a:latin typeface="Cambria Math" panose="02040503050406030204" pitchFamily="18" charset="0"/>
                          </a:rPr>
                          <m:t> </m:t>
                        </m:r>
                        <m:r>
                          <a:rPr lang="en-US" sz="2000" b="1" i="1">
                            <a:latin typeface="Cambria Math" panose="02040503050406030204" pitchFamily="18" charset="0"/>
                          </a:rPr>
                          <m:t>𝑨</m:t>
                        </m:r>
                      </m:e>
                    </m:d>
                  </m:oMath>
                </a14:m>
                <a:r>
                  <a:rPr lang="en-US" sz="2000" dirty="0"/>
                  <a:t>, its mean field dynamics are described by the system of ODEs:</a:t>
                </a:r>
              </a:p>
            </p:txBody>
          </p:sp>
        </mc:Choice>
        <mc:Fallback xmlns="">
          <p:sp>
            <p:nvSpPr>
              <p:cNvPr id="3" name="TextBox 2">
                <a:extLst>
                  <a:ext uri="{FF2B5EF4-FFF2-40B4-BE49-F238E27FC236}">
                    <a16:creationId xmlns:a16="http://schemas.microsoft.com/office/drawing/2014/main" id="{F494DA60-109F-4E1B-63BD-C4879CEF4239}"/>
                  </a:ext>
                </a:extLst>
              </p:cNvPr>
              <p:cNvSpPr txBox="1">
                <a:spLocks noRot="1" noChangeAspect="1" noMove="1" noResize="1" noEditPoints="1" noAdjustHandles="1" noChangeArrowheads="1" noChangeShapeType="1" noTextEdit="1"/>
              </p:cNvSpPr>
              <p:nvPr/>
            </p:nvSpPr>
            <p:spPr>
              <a:xfrm>
                <a:off x="838200" y="2020957"/>
                <a:ext cx="8686801" cy="1053045"/>
              </a:xfrm>
              <a:prstGeom prst="rect">
                <a:avLst/>
              </a:prstGeom>
              <a:blipFill>
                <a:blip r:embed="rId2"/>
                <a:stretch>
                  <a:fillRect l="-772" t="-8140" b="-10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ACC04-1420-D3A8-6D95-CBCE89ACC616}"/>
                  </a:ext>
                </a:extLst>
              </p:cNvPr>
              <p:cNvSpPr txBox="1"/>
              <p:nvPr/>
            </p:nvSpPr>
            <p:spPr>
              <a:xfrm>
                <a:off x="3816624" y="3783999"/>
                <a:ext cx="3120887" cy="818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r>
                        <a:rPr lang="en-US" sz="2800" b="0" i="1" smtClean="0">
                          <a:latin typeface="Cambria Math" panose="02040503050406030204" pitchFamily="18" charset="0"/>
                        </a:rPr>
                        <m:t>=</m:t>
                      </m:r>
                      <m:r>
                        <a:rPr lang="en-US" sz="2800" b="0" i="1" smtClean="0">
                          <a:latin typeface="Cambria Math" panose="02040503050406030204" pitchFamily="18" charset="0"/>
                        </a:rPr>
                        <m:t>𝑟</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7" name="TextBox 6">
                <a:extLst>
                  <a:ext uri="{FF2B5EF4-FFF2-40B4-BE49-F238E27FC236}">
                    <a16:creationId xmlns:a16="http://schemas.microsoft.com/office/drawing/2014/main" id="{036ACC04-1420-D3A8-6D95-CBCE89ACC616}"/>
                  </a:ext>
                </a:extLst>
              </p:cNvPr>
              <p:cNvSpPr txBox="1">
                <a:spLocks noRot="1" noChangeAspect="1" noMove="1" noResize="1" noEditPoints="1" noAdjustHandles="1" noChangeArrowheads="1" noChangeShapeType="1" noTextEdit="1"/>
              </p:cNvSpPr>
              <p:nvPr/>
            </p:nvSpPr>
            <p:spPr>
              <a:xfrm>
                <a:off x="3816624" y="3783999"/>
                <a:ext cx="3120887" cy="818044"/>
              </a:xfrm>
              <a:prstGeom prst="rect">
                <a:avLst/>
              </a:prstGeom>
              <a:blipFill>
                <a:blip r:embed="rId3"/>
                <a:stretch>
                  <a:fillRect/>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FCB2CDA7-7472-214D-AD06-1C3EF7B68F3D}"/>
              </a:ext>
            </a:extLst>
          </p:cNvPr>
          <p:cNvSpPr>
            <a:spLocks noChangeArrowheads="1"/>
          </p:cNvSpPr>
          <p:nvPr/>
        </p:nvSpPr>
        <p:spPr bwMode="auto">
          <a:xfrm>
            <a:off x="71571" y="6169709"/>
            <a:ext cx="110536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Hurtado, Paul J., and Adam S. </a:t>
            </a:r>
            <a:r>
              <a:rPr kumimoji="0" lang="en-US" altLang="en-US" sz="1200" b="0" i="0" u="none" strike="noStrike" cap="none" normalizeH="0" baseline="0" dirty="0" err="1">
                <a:ln>
                  <a:noFill/>
                </a:ln>
                <a:solidFill>
                  <a:schemeClr val="tx1"/>
                </a:solidFill>
                <a:effectLst/>
                <a:latin typeface="Arial" panose="020B0604020202020204" pitchFamily="34" charset="0"/>
              </a:rPr>
              <a:t>Kirosingh</a:t>
            </a:r>
            <a:r>
              <a:rPr kumimoji="0" lang="en-US" altLang="en-US" sz="1200" b="0" i="0" u="none" strike="noStrike" cap="none" normalizeH="0" baseline="0" dirty="0">
                <a:ln>
                  <a:noFill/>
                </a:ln>
                <a:solidFill>
                  <a:schemeClr val="tx1"/>
                </a:solidFill>
                <a:effectLst/>
                <a:latin typeface="Arial" panose="020B0604020202020204" pitchFamily="34" charset="0"/>
              </a:rPr>
              <a:t>. 2019. “Generalizations of the ‘Linear Chain Trick’: Incorporating More Flexible Dwell Time Distributions into Mean Field ODE Models.” </a:t>
            </a:r>
            <a:r>
              <a:rPr kumimoji="0" lang="en-US" altLang="en-US" sz="1200" b="0" i="1" u="none" strike="noStrike" cap="none" normalizeH="0" baseline="0" dirty="0">
                <a:ln>
                  <a:noFill/>
                </a:ln>
                <a:solidFill>
                  <a:schemeClr val="tx1"/>
                </a:solidFill>
                <a:effectLst/>
                <a:latin typeface="Arial" panose="020B0604020202020204" pitchFamily="34" charset="0"/>
              </a:rPr>
              <a:t>Journal of Mathematical Biology</a:t>
            </a:r>
            <a:r>
              <a:rPr kumimoji="0" lang="en-US" altLang="en-US" sz="1200" b="0" i="0" u="none" strike="noStrike" cap="none" normalizeH="0" baseline="0" dirty="0">
                <a:ln>
                  <a:noFill/>
                </a:ln>
                <a:solidFill>
                  <a:schemeClr val="tx1"/>
                </a:solidFill>
                <a:effectLst/>
                <a:latin typeface="Arial" panose="020B0604020202020204" pitchFamily="34" charset="0"/>
              </a:rPr>
              <a:t> 79 (5): 1831–83. https://doi.org/10.1007/s00285-019-01412-w.</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783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DA3D36-84F6-2052-9CB7-1CC21C8B7622}"/>
                  </a:ext>
                </a:extLst>
              </p:cNvPr>
              <p:cNvSpPr txBox="1"/>
              <p:nvPr/>
            </p:nvSpPr>
            <p:spPr>
              <a:xfrm>
                <a:off x="320583" y="517670"/>
                <a:ext cx="3577240" cy="2191626"/>
              </a:xfrm>
              <a:prstGeom prst="rect">
                <a:avLst/>
              </a:prstGeom>
              <a:noFill/>
            </p:spPr>
            <p:txBody>
              <a:bodyPr wrap="square">
                <a:spAutoFit/>
              </a:bodyPr>
              <a:lstStyle/>
              <a:p>
                <a:r>
                  <a:rPr lang="en-US" sz="2800" b="1" u="sng" dirty="0">
                    <a:latin typeface="+mj-lt"/>
                  </a:rPr>
                  <a:t>Average</a:t>
                </a:r>
                <a:r>
                  <a:rPr lang="en-US" sz="2800" b="1" dirty="0">
                    <a:latin typeface="+mj-lt"/>
                  </a:rPr>
                  <a:t> </a:t>
                </a:r>
                <a:r>
                  <a:rPr lang="en-US" sz="2800" dirty="0">
                    <a:latin typeface="+mj-lt"/>
                  </a:rPr>
                  <a:t>biting stage duration:</a:t>
                </a:r>
              </a:p>
              <a:p>
                <a:endParaRPr lang="en-US" sz="2800" dirty="0">
                  <a:latin typeface="+mj-lt"/>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𝑏</m:t>
                          </m:r>
                        </m:den>
                      </m:f>
                    </m:oMath>
                  </m:oMathPara>
                </a14:m>
                <a:endParaRPr lang="en-US" sz="2800" dirty="0">
                  <a:latin typeface="+mj-lt"/>
                </a:endParaRPr>
              </a:p>
            </p:txBody>
          </p:sp>
        </mc:Choice>
        <mc:Fallback xmlns="">
          <p:sp>
            <p:nvSpPr>
              <p:cNvPr id="9" name="TextBox 8">
                <a:extLst>
                  <a:ext uri="{FF2B5EF4-FFF2-40B4-BE49-F238E27FC236}">
                    <a16:creationId xmlns:a16="http://schemas.microsoft.com/office/drawing/2014/main" id="{25DA3D36-84F6-2052-9CB7-1CC21C8B7622}"/>
                  </a:ext>
                </a:extLst>
              </p:cNvPr>
              <p:cNvSpPr txBox="1">
                <a:spLocks noRot="1" noChangeAspect="1" noMove="1" noResize="1" noEditPoints="1" noAdjustHandles="1" noChangeArrowheads="1" noChangeShapeType="1" noTextEdit="1"/>
              </p:cNvSpPr>
              <p:nvPr/>
            </p:nvSpPr>
            <p:spPr>
              <a:xfrm>
                <a:off x="320583" y="517670"/>
                <a:ext cx="3577240" cy="2191626"/>
              </a:xfrm>
              <a:prstGeom prst="rect">
                <a:avLst/>
              </a:prstGeom>
              <a:blipFill>
                <a:blip r:embed="rId15"/>
                <a:stretch>
                  <a:fillRect l="-3584" t="-3064"/>
                </a:stretch>
              </a:blipFill>
            </p:spPr>
            <p:txBody>
              <a:bodyPr/>
              <a:lstStyle/>
              <a:p>
                <a:r>
                  <a:rPr lang="en-US">
                    <a:noFill/>
                  </a:rPr>
                  <a:t> </a:t>
                </a:r>
              </a:p>
            </p:txBody>
          </p:sp>
        </mc:Fallback>
      </mc:AlternateContent>
    </p:spTree>
    <p:extLst>
      <p:ext uri="{BB962C8B-B14F-4D97-AF65-F5344CB8AC3E}">
        <p14:creationId xmlns:p14="http://schemas.microsoft.com/office/powerpoint/2010/main" val="3967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0"/>
      <p:bldP spid="37" grpId="0"/>
      <p:bldP spid="39" grpId="0"/>
      <p:bldP spid="4" grpId="0"/>
      <p:bldP spid="7" grpId="0"/>
      <p:bldP spid="28" grpId="0"/>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507229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5171283"/>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5171283"/>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7"/>
                <a:stretch>
                  <a:fillRect l="-22807" r="-1228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10"/>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4"/>
                <a:stretch>
                  <a:fillRect l="-46154" r="-53846" b="-24615"/>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3688717"/>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3688717"/>
                <a:ext cx="800476" cy="369332"/>
              </a:xfrm>
              <a:prstGeom prst="rect">
                <a:avLst/>
              </a:prstGeom>
              <a:blipFill>
                <a:blip r:embed="rId15"/>
                <a:stretch>
                  <a:fillRect l="-6870" r="-6870" b="-4918"/>
                </a:stretch>
              </a:blipFill>
              <a:ln>
                <a:noFill/>
              </a:ln>
            </p:spPr>
            <p:txBody>
              <a:bodyPr/>
              <a:lstStyle/>
              <a:p>
                <a:r>
                  <a:rPr lang="en-US">
                    <a:noFill/>
                  </a:rPr>
                  <a:t> </a:t>
                </a:r>
              </a:p>
            </p:txBody>
          </p:sp>
        </mc:Fallback>
      </mc:AlternateContent>
      <p:sp>
        <p:nvSpPr>
          <p:cNvPr id="11" name="Title 10">
            <a:extLst>
              <a:ext uri="{FF2B5EF4-FFF2-40B4-BE49-F238E27FC236}">
                <a16:creationId xmlns:a16="http://schemas.microsoft.com/office/drawing/2014/main" id="{28C48501-06B7-9EC9-0A5F-63051B21BDC8}"/>
              </a:ext>
            </a:extLst>
          </p:cNvPr>
          <p:cNvSpPr>
            <a:spLocks noGrp="1"/>
          </p:cNvSpPr>
          <p:nvPr>
            <p:ph type="title"/>
          </p:nvPr>
        </p:nvSpPr>
        <p:spPr>
          <a:xfrm>
            <a:off x="0" y="0"/>
            <a:ext cx="10515600" cy="1325563"/>
          </a:xfrm>
        </p:spPr>
        <p:txBody>
          <a:bodyPr/>
          <a:lstStyle/>
          <a:p>
            <a:r>
              <a:rPr lang="en-US" dirty="0"/>
              <a:t>Mosquito population demographic model</a:t>
            </a:r>
            <a:br>
              <a:rPr lang="en-US" dirty="0"/>
            </a:br>
            <a:r>
              <a:rPr lang="en-US" sz="3200" dirty="0"/>
              <a:t>Exponential biting rate</a:t>
            </a:r>
            <a:endParaRPr lang="en-US" dirty="0"/>
          </a:p>
        </p:txBody>
      </p:sp>
    </p:spTree>
    <p:extLst>
      <p:ext uri="{BB962C8B-B14F-4D97-AF65-F5344CB8AC3E}">
        <p14:creationId xmlns:p14="http://schemas.microsoft.com/office/powerpoint/2010/main" val="3882529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50038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46C72E-1B37-0753-A186-068CB56A7D64}"/>
                  </a:ext>
                </a:extLst>
              </p:cNvPr>
              <p:cNvSpPr txBox="1"/>
              <p:nvPr/>
            </p:nvSpPr>
            <p:spPr>
              <a:xfrm>
                <a:off x="7781471" y="5171283"/>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781471" y="5171283"/>
                <a:ext cx="980076" cy="416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6"/>
                <a:stretch>
                  <a:fillRect l="-22807" r="-1228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7"/>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8"/>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9"/>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642CF-BF13-3A6B-DBA8-852664B76A51}"/>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0"/>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BECE6-A856-F684-DE86-C80C18D8DE68}"/>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2"/>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3"/>
                <a:stretch>
                  <a:fillRect l="-46154" r="-53846"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3498834"/>
                <a:ext cx="10204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r>
                        <a:rPr lang="en-US" sz="2400" b="1" i="1" smtClean="0">
                          <a:latin typeface="Cambria Math" panose="02040503050406030204" pitchFamily="18" charset="0"/>
                        </a:rPr>
                        <m:t>𝑫</m:t>
                      </m:r>
                    </m:oMath>
                  </m:oMathPara>
                </a14:m>
                <a:endParaRPr lang="en-US" sz="2400" dirty="0"/>
              </a:p>
            </p:txBody>
          </p:sp>
        </mc:Choice>
        <mc:Fallback xmlns="">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3498834"/>
                <a:ext cx="1020408" cy="369332"/>
              </a:xfrm>
              <a:prstGeom prst="rect">
                <a:avLst/>
              </a:prstGeom>
              <a:blipFill>
                <a:blip r:embed="rId14"/>
                <a:stretch>
                  <a:fillRect l="-7186" r="-7186" b="-4918"/>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493302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4879366"/>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5072292"/>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itle 10">
            <a:extLst>
              <a:ext uri="{FF2B5EF4-FFF2-40B4-BE49-F238E27FC236}">
                <a16:creationId xmlns:a16="http://schemas.microsoft.com/office/drawing/2014/main" id="{682111E4-E819-5E51-BB1C-E23E634AFDB7}"/>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Mosquito population demographic model</a:t>
            </a:r>
          </a:p>
          <a:p>
            <a:r>
              <a:rPr lang="en-US" sz="3200" dirty="0"/>
              <a:t>Phase-type biting rates</a:t>
            </a:r>
            <a:endParaRPr lang="en-US" sz="4800" dirty="0"/>
          </a:p>
        </p:txBody>
      </p:sp>
    </p:spTree>
    <p:extLst>
      <p:ext uri="{BB962C8B-B14F-4D97-AF65-F5344CB8AC3E}">
        <p14:creationId xmlns:p14="http://schemas.microsoft.com/office/powerpoint/2010/main" val="304022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BC2D8-A3BD-B551-3A45-364E9284CF1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4B77A31-1D79-7655-07E3-3E918E149E3A}"/>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862FBD3-80B9-F2D3-31DB-65A57F38338A}"/>
              </a:ext>
            </a:extLst>
          </p:cNvPr>
          <p:cNvSpPr/>
          <p:nvPr/>
        </p:nvSpPr>
        <p:spPr>
          <a:xfrm>
            <a:off x="4501186" y="41292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22" name="Connector: Elbow 21">
            <a:extLst>
              <a:ext uri="{FF2B5EF4-FFF2-40B4-BE49-F238E27FC236}">
                <a16:creationId xmlns:a16="http://schemas.microsoft.com/office/drawing/2014/main" id="{B0B21DB0-454D-4F12-48DA-2FF7CEEFEC5A}"/>
              </a:ext>
            </a:extLst>
          </p:cNvPr>
          <p:cNvCxnSpPr>
            <a:cxnSpLocks/>
            <a:stCxn id="20" idx="3"/>
            <a:endCxn id="5" idx="3"/>
          </p:cNvCxnSpPr>
          <p:nvPr/>
        </p:nvCxnSpPr>
        <p:spPr>
          <a:xfrm flipV="1">
            <a:off x="6331786" y="1582031"/>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52AD8EE-D647-7BC6-134C-D5DB5B2324BA}"/>
              </a:ext>
            </a:extLst>
          </p:cNvPr>
          <p:cNvGrpSpPr/>
          <p:nvPr/>
        </p:nvGrpSpPr>
        <p:grpSpPr>
          <a:xfrm>
            <a:off x="8520339" y="1009216"/>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EBC3757-A15B-5A19-F9C0-51121D6E4EC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BEBC3757-A15B-5A19-F9C0-51121D6E4EC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530E43A-1F84-F86D-A8A6-EB784F3D754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0956F3-D0D9-5585-255D-E91BA470E38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776F93D-CC37-603E-2702-EC31CCF2CCDE}"/>
                  </a:ext>
                </a:extLst>
              </p:cNvPr>
              <p:cNvSpPr/>
              <p:nvPr/>
            </p:nvSpPr>
            <p:spPr>
              <a:xfrm>
                <a:off x="4576558" y="1009216"/>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776F93D-CC37-603E-2702-EC31CCF2CCDE}"/>
                  </a:ext>
                </a:extLst>
              </p:cNvPr>
              <p:cNvSpPr>
                <a:spLocks noRot="1" noChangeAspect="1" noMove="1" noResize="1" noEditPoints="1" noAdjustHandles="1" noChangeArrowheads="1" noChangeShapeType="1" noTextEdit="1"/>
              </p:cNvSpPr>
              <p:nvPr/>
            </p:nvSpPr>
            <p:spPr>
              <a:xfrm>
                <a:off x="4576558" y="1009216"/>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8B874CCF-3225-D7F7-D4E3-A22F7F507E18}"/>
              </a:ext>
            </a:extLst>
          </p:cNvPr>
          <p:cNvSpPr/>
          <p:nvPr/>
        </p:nvSpPr>
        <p:spPr>
          <a:xfrm>
            <a:off x="10211232" y="4478348"/>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4E9F857B-BB15-D302-1ADB-61B5746FBE2B}"/>
              </a:ext>
            </a:extLst>
          </p:cNvPr>
          <p:cNvCxnSpPr>
            <a:cxnSpLocks/>
            <a:stCxn id="5" idx="1"/>
            <a:endCxn id="78" idx="3"/>
          </p:cNvCxnSpPr>
          <p:nvPr/>
        </p:nvCxnSpPr>
        <p:spPr>
          <a:xfrm flipH="1" flipV="1">
            <a:off x="6331786" y="1582030"/>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972F6B9-F36E-CF96-AD18-38FD5E016614}"/>
              </a:ext>
            </a:extLst>
          </p:cNvPr>
          <p:cNvCxnSpPr>
            <a:cxnSpLocks/>
            <a:stCxn id="78" idx="2"/>
            <a:endCxn id="20" idx="0"/>
          </p:cNvCxnSpPr>
          <p:nvPr/>
        </p:nvCxnSpPr>
        <p:spPr>
          <a:xfrm>
            <a:off x="5454172" y="2154844"/>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C9C49EA-F565-C84F-C8A1-92913F20FAE1}"/>
              </a:ext>
            </a:extLst>
          </p:cNvPr>
          <p:cNvSpPr/>
          <p:nvPr/>
        </p:nvSpPr>
        <p:spPr>
          <a:xfrm>
            <a:off x="4576557" y="42104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EB1AB8C-14DF-37BE-96D5-EFE598D1C656}"/>
              </a:ext>
            </a:extLst>
          </p:cNvPr>
          <p:cNvSpPr/>
          <p:nvPr/>
        </p:nvSpPr>
        <p:spPr>
          <a:xfrm>
            <a:off x="6038058" y="417055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5E3823E-A9E8-1BA6-3CA8-CC18FF80A4B4}"/>
                  </a:ext>
                </a:extLst>
              </p:cNvPr>
              <p:cNvSpPr txBox="1"/>
              <p:nvPr/>
            </p:nvSpPr>
            <p:spPr>
              <a:xfrm>
                <a:off x="7781471" y="4296645"/>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45E3823E-A9E8-1BA6-3CA8-CC18FF80A4B4}"/>
                  </a:ext>
                </a:extLst>
              </p:cNvPr>
              <p:cNvSpPr txBox="1">
                <a:spLocks noRot="1" noChangeAspect="1" noMove="1" noResize="1" noEditPoints="1" noAdjustHandles="1" noChangeArrowheads="1" noChangeShapeType="1" noTextEdit="1"/>
              </p:cNvSpPr>
              <p:nvPr/>
            </p:nvSpPr>
            <p:spPr>
              <a:xfrm>
                <a:off x="7781471" y="4296645"/>
                <a:ext cx="980076" cy="41652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0AA95B-768F-7F2E-A708-0934F72B29BC}"/>
                  </a:ext>
                </a:extLst>
              </p:cNvPr>
              <p:cNvSpPr txBox="1"/>
              <p:nvPr/>
            </p:nvSpPr>
            <p:spPr>
              <a:xfrm>
                <a:off x="4960819" y="2991583"/>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080AA95B-768F-7F2E-A708-0934F72B29BC}"/>
                  </a:ext>
                </a:extLst>
              </p:cNvPr>
              <p:cNvSpPr txBox="1">
                <a:spLocks noRot="1" noChangeAspect="1" noMove="1" noResize="1" noEditPoints="1" noAdjustHandles="1" noChangeArrowheads="1" noChangeShapeType="1" noTextEdit="1"/>
              </p:cNvSpPr>
              <p:nvPr/>
            </p:nvSpPr>
            <p:spPr>
              <a:xfrm>
                <a:off x="4960819" y="2991583"/>
                <a:ext cx="381258"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ED9C47-5333-7A47-9723-6D5F4A350CAD}"/>
                  </a:ext>
                </a:extLst>
              </p:cNvPr>
              <p:cNvSpPr txBox="1"/>
              <p:nvPr/>
            </p:nvSpPr>
            <p:spPr>
              <a:xfrm>
                <a:off x="7236235" y="1013287"/>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A5ED9C47-5333-7A47-9723-6D5F4A350CAD}"/>
                  </a:ext>
                </a:extLst>
              </p:cNvPr>
              <p:cNvSpPr txBox="1">
                <a:spLocks noRot="1" noChangeAspect="1" noMove="1" noResize="1" noEditPoints="1" noAdjustHandles="1" noChangeArrowheads="1" noChangeShapeType="1" noTextEdit="1"/>
              </p:cNvSpPr>
              <p:nvPr/>
            </p:nvSpPr>
            <p:spPr>
              <a:xfrm>
                <a:off x="7236235" y="1013287"/>
                <a:ext cx="379656" cy="369332"/>
              </a:xfrm>
              <a:prstGeom prst="rect">
                <a:avLst/>
              </a:prstGeom>
              <a:blipFill>
                <a:blip r:embed="rId6"/>
                <a:stretch>
                  <a:fillRect l="-19355" r="-4839" b="-21311"/>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A2D2A1C9-3A29-C98C-0AE0-E39F06DA9FBC}"/>
              </a:ext>
            </a:extLst>
          </p:cNvPr>
          <p:cNvCxnSpPr>
            <a:cxnSpLocks/>
          </p:cNvCxnSpPr>
          <p:nvPr/>
        </p:nvCxnSpPr>
        <p:spPr>
          <a:xfrm>
            <a:off x="5454172" y="5343282"/>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541ACF-D1B7-4CFA-56BC-33644FC44C50}"/>
                  </a:ext>
                </a:extLst>
              </p:cNvPr>
              <p:cNvSpPr txBox="1"/>
              <p:nvPr/>
            </p:nvSpPr>
            <p:spPr>
              <a:xfrm>
                <a:off x="5102973" y="5405280"/>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94541ACF-D1B7-4CFA-56BC-33644FC44C50}"/>
                  </a:ext>
                </a:extLst>
              </p:cNvPr>
              <p:cNvSpPr txBox="1">
                <a:spLocks noRot="1" noChangeAspect="1" noMove="1" noResize="1" noEditPoints="1" noAdjustHandles="1" noChangeArrowheads="1" noChangeShapeType="1" noTextEdit="1"/>
              </p:cNvSpPr>
              <p:nvPr/>
            </p:nvSpPr>
            <p:spPr>
              <a:xfrm>
                <a:off x="5102973" y="5405280"/>
                <a:ext cx="239104" cy="369332"/>
              </a:xfrm>
              <a:prstGeom prst="rect">
                <a:avLst/>
              </a:prstGeom>
              <a:blipFill>
                <a:blip r:embed="rId7"/>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5244727-72E9-59BB-9A37-D03D8A78A39F}"/>
              </a:ext>
            </a:extLst>
          </p:cNvPr>
          <p:cNvCxnSpPr>
            <a:cxnSpLocks/>
          </p:cNvCxnSpPr>
          <p:nvPr/>
        </p:nvCxnSpPr>
        <p:spPr>
          <a:xfrm>
            <a:off x="5454172" y="395456"/>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18500D-AE7B-D773-1E1F-C64DFE735B55}"/>
                  </a:ext>
                </a:extLst>
              </p:cNvPr>
              <p:cNvSpPr txBox="1"/>
              <p:nvPr/>
            </p:nvSpPr>
            <p:spPr>
              <a:xfrm>
                <a:off x="5102973" y="517670"/>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218500D-AE7B-D773-1E1F-C64DFE735B55}"/>
                  </a:ext>
                </a:extLst>
              </p:cNvPr>
              <p:cNvSpPr txBox="1">
                <a:spLocks noRot="1" noChangeAspect="1" noMove="1" noResize="1" noEditPoints="1" noAdjustHandles="1" noChangeArrowheads="1" noChangeShapeType="1" noTextEdit="1"/>
              </p:cNvSpPr>
              <p:nvPr/>
            </p:nvSpPr>
            <p:spPr>
              <a:xfrm>
                <a:off x="5102973" y="517670"/>
                <a:ext cx="239104" cy="369332"/>
              </a:xfrm>
              <a:prstGeom prst="rect">
                <a:avLst/>
              </a:prstGeom>
              <a:blipFill>
                <a:blip r:embed="rId8"/>
                <a:stretch>
                  <a:fillRect l="-30769" r="-28205" b="-1967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D2A8E2C-C287-6A39-6E72-928ED729D155}"/>
              </a:ext>
            </a:extLst>
          </p:cNvPr>
          <p:cNvCxnSpPr>
            <a:cxnSpLocks/>
            <a:endCxn id="5" idx="0"/>
          </p:cNvCxnSpPr>
          <p:nvPr/>
        </p:nvCxnSpPr>
        <p:spPr>
          <a:xfrm>
            <a:off x="9396820" y="395456"/>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EC92BE-A87A-8963-3CD7-AAB584336318}"/>
                  </a:ext>
                </a:extLst>
              </p:cNvPr>
              <p:cNvSpPr txBox="1"/>
              <p:nvPr/>
            </p:nvSpPr>
            <p:spPr>
              <a:xfrm>
                <a:off x="9045620" y="517670"/>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26EC92BE-A87A-8963-3CD7-AAB584336318}"/>
                  </a:ext>
                </a:extLst>
              </p:cNvPr>
              <p:cNvSpPr txBox="1">
                <a:spLocks noRot="1" noChangeAspect="1" noMove="1" noResize="1" noEditPoints="1" noAdjustHandles="1" noChangeArrowheads="1" noChangeShapeType="1" noTextEdit="1"/>
              </p:cNvSpPr>
              <p:nvPr/>
            </p:nvSpPr>
            <p:spPr>
              <a:xfrm>
                <a:off x="9045620" y="517670"/>
                <a:ext cx="239104" cy="369332"/>
              </a:xfrm>
              <a:prstGeom prst="rect">
                <a:avLst/>
              </a:prstGeom>
              <a:blipFill>
                <a:blip r:embed="rId9"/>
                <a:stretch>
                  <a:fillRect l="-33333" r="-25641" b="-19672"/>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784E53FC-4FE7-4247-3ABB-A4A9E5079942}"/>
              </a:ext>
            </a:extLst>
          </p:cNvPr>
          <p:cNvSpPr/>
          <p:nvPr/>
        </p:nvSpPr>
        <p:spPr>
          <a:xfrm>
            <a:off x="4436793" y="405838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7CAACAE1-AE5E-38F5-1D47-D2DF7CD40F84}"/>
              </a:ext>
            </a:extLst>
          </p:cNvPr>
          <p:cNvSpPr/>
          <p:nvPr/>
        </p:nvSpPr>
        <p:spPr>
          <a:xfrm>
            <a:off x="4363816" y="400472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C36AC422-D718-DF3F-F9ED-B718647AA8A9}"/>
                  </a:ext>
                </a:extLst>
              </p:cNvPr>
              <p:cNvSpPr/>
              <p:nvPr/>
            </p:nvSpPr>
            <p:spPr>
              <a:xfrm>
                <a:off x="4576558" y="4197654"/>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C36AC422-D718-DF3F-F9ED-B718647AA8A9}"/>
                  </a:ext>
                </a:extLst>
              </p:cNvPr>
              <p:cNvSpPr>
                <a:spLocks noRot="1" noChangeAspect="1" noMove="1" noResize="1" noEditPoints="1" noAdjustHandles="1" noChangeArrowheads="1" noChangeShapeType="1" noTextEdit="1"/>
              </p:cNvSpPr>
              <p:nvPr/>
            </p:nvSpPr>
            <p:spPr>
              <a:xfrm>
                <a:off x="4576558" y="4197654"/>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38595C3-DFC7-FC75-D3EB-531A34E1471F}"/>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B248A51-C1CC-BBEE-3EE6-4079B81F8403}"/>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4B26659C-63C7-ED81-D2C7-F0FDEA7FEAE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11"/>
                  <a:stretch>
                    <a:fillRect/>
                  </a:stretch>
                </a:blipFill>
                <a:ln w="38100">
                  <a:solidFill>
                    <a:schemeClr val="tx1"/>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A62A93D9-2C50-E964-46FA-991EF7220D5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1CC1DE7-08C4-73A3-2FA4-6348949B8FE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C4663C-8E54-FAF7-D4B0-AD9808031561}"/>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4" name="TextBox 33">
                <a:extLst>
                  <a:ext uri="{FF2B5EF4-FFF2-40B4-BE49-F238E27FC236}">
                    <a16:creationId xmlns:a16="http://schemas.microsoft.com/office/drawing/2014/main" id="{3FC4663C-8E54-FAF7-D4B0-AD9808031561}"/>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12"/>
                <a:stretch>
                  <a:fillRect l="-22807" r="-12281" b="-24615"/>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7651111-1E76-F430-47CE-6C403CB30EF6}"/>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D866757-3D05-78B6-E532-86C39A33F77D}"/>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1" name="TextBox 40">
                <a:extLst>
                  <a:ext uri="{FF2B5EF4-FFF2-40B4-BE49-F238E27FC236}">
                    <a16:creationId xmlns:a16="http://schemas.microsoft.com/office/drawing/2014/main" id="{7D866757-3D05-78B6-E532-86C39A33F77D}"/>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3"/>
                <a:stretch>
                  <a:fillRect l="-7500" b="-28333"/>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011AE438-A520-29D9-2350-D021D466DD0A}"/>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FAC181C-A993-71AD-AB17-86EB4A514033}"/>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44" name="TextBox 43">
                <a:extLst>
                  <a:ext uri="{FF2B5EF4-FFF2-40B4-BE49-F238E27FC236}">
                    <a16:creationId xmlns:a16="http://schemas.microsoft.com/office/drawing/2014/main" id="{0FAC181C-A993-71AD-AB17-86EB4A514033}"/>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805EC42-FE84-7AF1-8380-CB93E1A4C11D}"/>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46" name="Connector: Curved 45">
            <a:extLst>
              <a:ext uri="{FF2B5EF4-FFF2-40B4-BE49-F238E27FC236}">
                <a16:creationId xmlns:a16="http://schemas.microsoft.com/office/drawing/2014/main" id="{5F094C83-F09E-630E-FEA6-9E781CECEA3D}"/>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DB3B04-3817-D03E-5F4E-F6B05FCECE33}"/>
                  </a:ext>
                </a:extLst>
              </p:cNvPr>
              <p:cNvSpPr txBox="1"/>
              <p:nvPr/>
            </p:nvSpPr>
            <p:spPr>
              <a:xfrm>
                <a:off x="320583" y="517670"/>
                <a:ext cx="3577240" cy="1870961"/>
              </a:xfrm>
              <a:prstGeom prst="rect">
                <a:avLst/>
              </a:prstGeom>
              <a:noFill/>
            </p:spPr>
            <p:txBody>
              <a:bodyPr wrap="square">
                <a:spAutoFit/>
              </a:bodyPr>
              <a:lstStyle/>
              <a:p>
                <a:r>
                  <a:rPr lang="en-US" sz="2800" b="1" u="sng" dirty="0">
                    <a:latin typeface="+mj-lt"/>
                  </a:rPr>
                  <a:t>Average</a:t>
                </a:r>
                <a:r>
                  <a:rPr lang="en-US" sz="2800" b="1" dirty="0">
                    <a:latin typeface="+mj-lt"/>
                  </a:rPr>
                  <a:t> </a:t>
                </a:r>
                <a:r>
                  <a:rPr lang="en-US" sz="2800" dirty="0">
                    <a:latin typeface="+mj-lt"/>
                  </a:rPr>
                  <a:t>biting stage duration:</a:t>
                </a:r>
              </a:p>
              <a:p>
                <a:endParaRPr lang="en-US" sz="2800" dirty="0">
                  <a:latin typeface="+mj-lt"/>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e>
                        <m:sup>
                          <m:r>
                            <a:rPr lang="en-US" sz="2800" b="0" i="1" smtClean="0">
                              <a:latin typeface="Cambria Math" panose="02040503050406030204" pitchFamily="18" charset="0"/>
                            </a:rPr>
                            <m:t>𝑇</m:t>
                          </m:r>
                        </m:sup>
                      </m:sSup>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oMath>
                  </m:oMathPara>
                </a14:m>
                <a:endParaRPr lang="en-US" sz="2800" dirty="0">
                  <a:latin typeface="+mj-lt"/>
                </a:endParaRPr>
              </a:p>
            </p:txBody>
          </p:sp>
        </mc:Choice>
        <mc:Fallback xmlns="">
          <p:sp>
            <p:nvSpPr>
              <p:cNvPr id="50" name="TextBox 49">
                <a:extLst>
                  <a:ext uri="{FF2B5EF4-FFF2-40B4-BE49-F238E27FC236}">
                    <a16:creationId xmlns:a16="http://schemas.microsoft.com/office/drawing/2014/main" id="{3ADB3B04-3817-D03E-5F4E-F6B05FCECE33}"/>
                  </a:ext>
                </a:extLst>
              </p:cNvPr>
              <p:cNvSpPr txBox="1">
                <a:spLocks noRot="1" noChangeAspect="1" noMove="1" noResize="1" noEditPoints="1" noAdjustHandles="1" noChangeArrowheads="1" noChangeShapeType="1" noTextEdit="1"/>
              </p:cNvSpPr>
              <p:nvPr/>
            </p:nvSpPr>
            <p:spPr>
              <a:xfrm>
                <a:off x="320583" y="517670"/>
                <a:ext cx="3577240" cy="1870961"/>
              </a:xfrm>
              <a:prstGeom prst="rect">
                <a:avLst/>
              </a:prstGeom>
              <a:blipFill>
                <a:blip r:embed="rId15"/>
                <a:stretch>
                  <a:fillRect l="-3584" t="-3583"/>
                </a:stretch>
              </a:blipFill>
            </p:spPr>
            <p:txBody>
              <a:bodyPr/>
              <a:lstStyle/>
              <a:p>
                <a:r>
                  <a:rPr lang="en-US">
                    <a:noFill/>
                  </a:rPr>
                  <a:t> </a:t>
                </a:r>
              </a:p>
            </p:txBody>
          </p:sp>
        </mc:Fallback>
      </mc:AlternateContent>
    </p:spTree>
    <p:extLst>
      <p:ext uri="{BB962C8B-B14F-4D97-AF65-F5344CB8AC3E}">
        <p14:creationId xmlns:p14="http://schemas.microsoft.com/office/powerpoint/2010/main" val="19099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314C-5B6F-8B17-10E3-6BAB68D9D0B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703E4A-8622-A40F-F77D-133F6C793015}"/>
                  </a:ext>
                </a:extLst>
              </p:cNvPr>
              <p:cNvSpPr txBox="1"/>
              <p:nvPr/>
            </p:nvSpPr>
            <p:spPr>
              <a:xfrm>
                <a:off x="708991" y="2083904"/>
                <a:ext cx="7560366" cy="2591863"/>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i="1">
                        <a:latin typeface="Cambria Math" panose="02040503050406030204" pitchFamily="18" charset="0"/>
                      </a:rPr>
                      <m:t>𝐽</m:t>
                    </m:r>
                    <m:r>
                      <a:rPr lang="en-US" sz="2800" i="1">
                        <a:latin typeface="Cambria Math" panose="02040503050406030204" pitchFamily="18" charset="0"/>
                      </a:rPr>
                      <m:t>=</m:t>
                    </m:r>
                    <m:r>
                      <a:rPr lang="en-US" sz="2800" b="0" i="1" smtClean="0">
                        <a:latin typeface="Cambria Math" panose="02040503050406030204" pitchFamily="18" charset="0"/>
                      </a:rPr>
                      <m:t>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𝐽</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e>
                    </m:d>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r>
                      <a:rPr lang="en-US" sz="2800" b="0" i="1" smtClean="0">
                        <a:latin typeface="Cambria Math" panose="02040503050406030204" pitchFamily="18" charset="0"/>
                      </a:rPr>
                      <m:t>𝜇</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𝑉</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𝑉</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𝑅</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𝑅</m:t>
                    </m:r>
                  </m:oMath>
                </a14:m>
                <a:r>
                  <a:rPr lang="en-US" sz="2800" i="1" dirty="0">
                    <a:latin typeface="Cambria Math" panose="02040503050406030204" pitchFamily="18" charset="0"/>
                  </a:rPr>
                  <a:t> </a:t>
                </a:r>
              </a:p>
            </p:txBody>
          </p:sp>
        </mc:Choice>
        <mc:Fallback xmlns="">
          <p:sp>
            <p:nvSpPr>
              <p:cNvPr id="3" name="TextBox 2">
                <a:extLst>
                  <a:ext uri="{FF2B5EF4-FFF2-40B4-BE49-F238E27FC236}">
                    <a16:creationId xmlns:a16="http://schemas.microsoft.com/office/drawing/2014/main" id="{8A703E4A-8622-A40F-F77D-133F6C793015}"/>
                  </a:ext>
                </a:extLst>
              </p:cNvPr>
              <p:cNvSpPr txBox="1">
                <a:spLocks noRot="1" noChangeAspect="1" noMove="1" noResize="1" noEditPoints="1" noAdjustHandles="1" noChangeArrowheads="1" noChangeShapeType="1" noTextEdit="1"/>
              </p:cNvSpPr>
              <p:nvPr/>
            </p:nvSpPr>
            <p:spPr>
              <a:xfrm>
                <a:off x="708991" y="2083904"/>
                <a:ext cx="7560366" cy="2591863"/>
              </a:xfrm>
              <a:prstGeom prst="rect">
                <a:avLst/>
              </a:prstGeom>
              <a:blipFill>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30842C25-D4F6-0F2E-0E99-B4968EDBF480}"/>
              </a:ext>
            </a:extLst>
          </p:cNvPr>
          <p:cNvSpPr>
            <a:spLocks noGrp="1"/>
          </p:cNvSpPr>
          <p:nvPr>
            <p:ph type="title"/>
          </p:nvPr>
        </p:nvSpPr>
        <p:spPr>
          <a:xfrm>
            <a:off x="0" y="0"/>
            <a:ext cx="10515600" cy="1325563"/>
          </a:xfrm>
        </p:spPr>
        <p:txBody>
          <a:bodyPr/>
          <a:lstStyle/>
          <a:p>
            <a:r>
              <a:rPr lang="en-US" dirty="0"/>
              <a:t>Base mosquito demographic model</a:t>
            </a:r>
          </a:p>
        </p:txBody>
      </p:sp>
    </p:spTree>
    <p:extLst>
      <p:ext uri="{BB962C8B-B14F-4D97-AF65-F5344CB8AC3E}">
        <p14:creationId xmlns:p14="http://schemas.microsoft.com/office/powerpoint/2010/main" val="3355602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 </a:t>
            </a:r>
            <a:r>
              <a:rPr lang="en-US" sz="2400" i="1" dirty="0"/>
              <a:t>Mosquito population persistence</a:t>
            </a:r>
          </a:p>
          <a:p>
            <a:r>
              <a:rPr lang="en-US" sz="2400" dirty="0"/>
              <a:t>The mosquito population persists if and only if the basic offspring number,     , is greater than one.</a:t>
            </a:r>
          </a:p>
        </p:txBody>
      </p:sp>
      <p:sp>
        <p:nvSpPr>
          <p:cNvPr id="4" name="Right Brace 3">
            <a:extLst>
              <a:ext uri="{FF2B5EF4-FFF2-40B4-BE49-F238E27FC236}">
                <a16:creationId xmlns:a16="http://schemas.microsoft.com/office/drawing/2014/main" id="{2B508D14-BE3B-1476-DFDA-E426E2D54E9A}"/>
              </a:ext>
            </a:extLst>
          </p:cNvPr>
          <p:cNvSpPr/>
          <p:nvPr/>
        </p:nvSpPr>
        <p:spPr>
          <a:xfrm rot="5400000">
            <a:off x="1984487" y="1774707"/>
            <a:ext cx="369331" cy="273051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352372" y="3266666"/>
            <a:ext cx="3275127" cy="369332"/>
          </a:xfrm>
          <a:prstGeom prst="rect">
            <a:avLst/>
          </a:prstGeom>
          <a:noFill/>
        </p:spPr>
        <p:txBody>
          <a:bodyPr wrap="none" rtlCol="0">
            <a:spAutoFit/>
          </a:bodyPr>
          <a:lstStyle/>
          <a:p>
            <a:r>
              <a:rPr lang="en-US" dirty="0"/>
              <a:t>Total prob. survive biting stages</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49653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3142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9099613" y="489308"/>
            <a:ext cx="324049" cy="5346598"/>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6682021" y="3266666"/>
            <a:ext cx="5159233" cy="369332"/>
          </a:xfrm>
          <a:prstGeom prst="rect">
            <a:avLst/>
          </a:prstGeom>
          <a:noFill/>
        </p:spPr>
        <p:txBody>
          <a:bodyPr wrap="none" rtlCol="0">
            <a:spAutoFit/>
          </a:bodyPr>
          <a:lstStyle/>
          <a:p>
            <a:r>
              <a:rPr lang="en-US" dirty="0"/>
              <a:t>Average number of gonotrophic cycles in a lifespan</a:t>
            </a:r>
          </a:p>
        </p:txBody>
      </p:sp>
      <p:pic>
        <p:nvPicPr>
          <p:cNvPr id="11" name="Picture 10">
            <a:extLst>
              <a:ext uri="{FF2B5EF4-FFF2-40B4-BE49-F238E27FC236}">
                <a16:creationId xmlns:a16="http://schemas.microsoft.com/office/drawing/2014/main" id="{72E98AEF-590A-F357-7327-39B35B087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 y="2197720"/>
            <a:ext cx="12161520" cy="762511"/>
          </a:xfrm>
          <a:prstGeom prst="rect">
            <a:avLst/>
          </a:prstGeom>
        </p:spPr>
      </p:pic>
      <p:pic>
        <p:nvPicPr>
          <p:cNvPr id="12" name="Picture 11">
            <a:extLst>
              <a:ext uri="{FF2B5EF4-FFF2-40B4-BE49-F238E27FC236}">
                <a16:creationId xmlns:a16="http://schemas.microsoft.com/office/drawing/2014/main" id="{4F771A4F-2552-06D4-2C87-F40DEE1CCF15}"/>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356304" y="1512388"/>
            <a:ext cx="313139" cy="307703"/>
          </a:xfrm>
          <a:prstGeom prst="rect">
            <a:avLst/>
          </a:prstGeom>
          <a:noFill/>
        </p:spPr>
      </p:pic>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DFBEC-B1A9-4C40-3BEE-12D0F617607F}"/>
              </a:ext>
            </a:extLst>
          </p:cNvPr>
          <p:cNvSpPr txBox="1"/>
          <p:nvPr/>
        </p:nvSpPr>
        <p:spPr>
          <a:xfrm>
            <a:off x="527713" y="318448"/>
            <a:ext cx="11136574" cy="6555641"/>
          </a:xfrm>
          <a:prstGeom prst="rect">
            <a:avLst/>
          </a:prstGeom>
          <a:noFill/>
        </p:spPr>
        <p:txBody>
          <a:bodyPr wrap="square" rtlCol="0">
            <a:spAutoFit/>
          </a:bodyPr>
          <a:lstStyle/>
          <a:p>
            <a:pPr marL="342900" indent="-342900">
              <a:buAutoNum type="arabicPeriod"/>
            </a:pPr>
            <a:r>
              <a:rPr lang="en-US" sz="1400" b="1" dirty="0"/>
              <a:t>Introduction</a:t>
            </a:r>
          </a:p>
          <a:p>
            <a:pPr marL="800100" lvl="1" indent="-342900">
              <a:buFont typeface="+mj-lt"/>
              <a:buAutoNum type="alphaLcParenR"/>
            </a:pPr>
            <a:r>
              <a:rPr lang="en-US" sz="1400" dirty="0"/>
              <a:t>The problem of mosquito-borne diseases</a:t>
            </a:r>
          </a:p>
          <a:p>
            <a:pPr marL="342900" indent="-342900">
              <a:buAutoNum type="arabicPeriod"/>
            </a:pPr>
            <a:r>
              <a:rPr lang="en-US" sz="1400" b="1" dirty="0"/>
              <a:t>Background</a:t>
            </a:r>
            <a:r>
              <a:rPr lang="en-US" sz="1400" dirty="0"/>
              <a:t>: Mosquito biting dynamics</a:t>
            </a:r>
          </a:p>
          <a:p>
            <a:pPr marL="800100" lvl="1" indent="-342900">
              <a:buFont typeface="+mj-lt"/>
              <a:buAutoNum type="alphaLcParenR"/>
            </a:pPr>
            <a:r>
              <a:rPr lang="en-US" sz="1400" dirty="0"/>
              <a:t>Why existing models might not be sufficient</a:t>
            </a:r>
          </a:p>
          <a:p>
            <a:pPr marL="800100" lvl="1" indent="-342900">
              <a:buFont typeface="+mj-lt"/>
              <a:buAutoNum type="alphaLcParenR"/>
            </a:pPr>
            <a:r>
              <a:rPr lang="en-US" sz="1400" dirty="0"/>
              <a:t>Introduce gonotrophic cycle duration and standard biting rate</a:t>
            </a:r>
          </a:p>
          <a:p>
            <a:pPr marL="800100" lvl="1" indent="-342900">
              <a:buFont typeface="+mj-lt"/>
              <a:buAutoNum type="alphaLcParenR"/>
            </a:pPr>
            <a:r>
              <a:rPr lang="en-US" sz="1400" dirty="0"/>
              <a:t>Disruption, multiple biting, and multiple blood-feeding</a:t>
            </a:r>
          </a:p>
          <a:p>
            <a:pPr marL="342900" indent="-342900">
              <a:buAutoNum type="arabicPeriod"/>
            </a:pPr>
            <a:r>
              <a:rPr lang="en-US" sz="1400" b="1" dirty="0"/>
              <a:t>Background</a:t>
            </a:r>
            <a:r>
              <a:rPr lang="en-US" sz="1400" dirty="0"/>
              <a:t>: Phase-type distributions</a:t>
            </a:r>
          </a:p>
          <a:p>
            <a:pPr marL="800100" lvl="1" indent="-342900">
              <a:buFont typeface="+mj-lt"/>
              <a:buAutoNum type="alphaLcParenR"/>
            </a:pPr>
            <a:r>
              <a:rPr lang="en-US" sz="1400" dirty="0"/>
              <a:t>Real basic introduction</a:t>
            </a:r>
          </a:p>
          <a:p>
            <a:pPr marL="800100" lvl="1" indent="-342900">
              <a:buFont typeface="+mj-lt"/>
              <a:buAutoNum type="alphaLcParenR"/>
            </a:pPr>
            <a:r>
              <a:rPr lang="en-US" sz="1400" dirty="0"/>
              <a:t>They describe any continuous or discrete Markov chain with linear rates</a:t>
            </a:r>
          </a:p>
          <a:p>
            <a:pPr marL="800100" lvl="1" indent="-342900">
              <a:buFont typeface="+mj-lt"/>
              <a:buAutoNum type="alphaLcParenR"/>
            </a:pPr>
            <a:r>
              <a:rPr lang="en-US" sz="1400" dirty="0"/>
              <a:t>Introduce alpha and A</a:t>
            </a:r>
          </a:p>
          <a:p>
            <a:pPr marL="800100" lvl="1" indent="-342900">
              <a:buFont typeface="+mj-lt"/>
              <a:buAutoNum type="alphaLcParenR"/>
            </a:pPr>
            <a:r>
              <a:rPr lang="en-US" sz="1400" dirty="0"/>
              <a:t>Show some properties (at least Green matrix)</a:t>
            </a:r>
          </a:p>
          <a:p>
            <a:pPr marL="342900" indent="-342900">
              <a:buAutoNum type="arabicPeriod"/>
            </a:pPr>
            <a:r>
              <a:rPr lang="en-US" sz="1400" b="1" dirty="0"/>
              <a:t>Demographic model formulation</a:t>
            </a:r>
          </a:p>
          <a:p>
            <a:pPr marL="800100" lvl="1" indent="-342900">
              <a:buFont typeface="+mj-lt"/>
              <a:buAutoNum type="alphaLcParenR"/>
            </a:pPr>
            <a:r>
              <a:rPr lang="en-US" sz="1400" dirty="0"/>
              <a:t>Mostly cartoons and diagrams. End with equations</a:t>
            </a:r>
          </a:p>
          <a:p>
            <a:pPr marL="800100" lvl="1" indent="-342900">
              <a:buFont typeface="+mj-lt"/>
              <a:buAutoNum type="alphaLcParenR"/>
            </a:pPr>
            <a:r>
              <a:rPr lang="en-US" sz="1400" dirty="0"/>
              <a:t>Theorem for stability of positive equilibrium. Define N0</a:t>
            </a:r>
          </a:p>
          <a:p>
            <a:pPr marL="342900" indent="-342900">
              <a:buAutoNum type="arabicPeriod"/>
            </a:pPr>
            <a:r>
              <a:rPr lang="en-US" sz="1400" b="1" dirty="0"/>
              <a:t>Transmission model formulation</a:t>
            </a:r>
          </a:p>
          <a:p>
            <a:pPr marL="800100" lvl="1" indent="-342900">
              <a:buFont typeface="+mj-lt"/>
              <a:buAutoNum type="alphaLcParenR"/>
            </a:pPr>
            <a:r>
              <a:rPr lang="en-US" sz="1400" dirty="0"/>
              <a:t>Use diagrams. Import the demographic model into the transmission diagram</a:t>
            </a:r>
          </a:p>
          <a:p>
            <a:pPr marL="800100" lvl="1" indent="-342900">
              <a:buFont typeface="+mj-lt"/>
              <a:buAutoNum type="alphaLcParenR"/>
            </a:pPr>
            <a:r>
              <a:rPr lang="en-US" sz="1400" dirty="0"/>
              <a:t>Show equations</a:t>
            </a:r>
          </a:p>
          <a:p>
            <a:pPr marL="800100" lvl="1" indent="-342900">
              <a:buFont typeface="+mj-lt"/>
              <a:buAutoNum type="alphaLcParenR"/>
            </a:pPr>
            <a:r>
              <a:rPr lang="en-US" sz="1400" dirty="0"/>
              <a:t>Theorem for stability of DFE. Define R0</a:t>
            </a:r>
          </a:p>
          <a:p>
            <a:pPr marL="342900" indent="-342900">
              <a:buAutoNum type="arabicPeriod"/>
            </a:pPr>
            <a:r>
              <a:rPr lang="en-US" sz="1400" b="1" dirty="0"/>
              <a:t>Case study models</a:t>
            </a:r>
          </a:p>
          <a:p>
            <a:pPr marL="800100" lvl="1" indent="-342900">
              <a:buFont typeface="+mj-lt"/>
              <a:buAutoNum type="alphaLcParenR"/>
            </a:pPr>
            <a:r>
              <a:rPr lang="en-US" sz="1400" dirty="0"/>
              <a:t>Standard, Exponential, Empirical, Phenomenological, Mechanistic</a:t>
            </a:r>
          </a:p>
          <a:p>
            <a:pPr marL="800100" lvl="1" indent="-342900">
              <a:buFont typeface="+mj-lt"/>
              <a:buAutoNum type="alphaLcParenR"/>
            </a:pPr>
            <a:r>
              <a:rPr lang="en-US" sz="1400" dirty="0"/>
              <a:t>For each show: compartmental diagram, alpha vector, and A matrix</a:t>
            </a:r>
          </a:p>
          <a:p>
            <a:pPr marL="800100" lvl="1" indent="-342900">
              <a:buFont typeface="+mj-lt"/>
              <a:buAutoNum type="alphaLcParenR"/>
            </a:pPr>
            <a:r>
              <a:rPr lang="en-US" sz="1400" dirty="0"/>
              <a:t>Come up with a silhouette to make them easy to refer to later</a:t>
            </a:r>
          </a:p>
          <a:p>
            <a:pPr marL="342900" indent="-342900">
              <a:buAutoNum type="arabicPeriod"/>
            </a:pPr>
            <a:r>
              <a:rPr lang="en-US" sz="1400" b="1" dirty="0"/>
              <a:t>Results</a:t>
            </a:r>
          </a:p>
          <a:p>
            <a:pPr marL="800100" lvl="1" indent="-342900">
              <a:buFont typeface="+mj-lt"/>
              <a:buAutoNum type="alphaLcParenR"/>
            </a:pPr>
            <a:r>
              <a:rPr lang="en-US" sz="1400" dirty="0"/>
              <a:t>Model PDFs</a:t>
            </a:r>
          </a:p>
          <a:p>
            <a:pPr marL="800100" lvl="1" indent="-342900">
              <a:buFont typeface="+mj-lt"/>
              <a:buAutoNum type="alphaLcParenR"/>
            </a:pPr>
            <a:r>
              <a:rPr lang="en-US" sz="1400" dirty="0"/>
              <a:t>R0 vs. standard biting rate</a:t>
            </a:r>
          </a:p>
          <a:p>
            <a:pPr marL="800100" lvl="1" indent="-342900">
              <a:buFont typeface="+mj-lt"/>
              <a:buAutoNum type="alphaLcParenR"/>
            </a:pPr>
            <a:r>
              <a:rPr lang="en-US" sz="1400" dirty="0"/>
              <a:t>(If time allows) R0 vs mechanistic biting parameters</a:t>
            </a:r>
          </a:p>
          <a:p>
            <a:pPr marL="800100" lvl="1" indent="-342900">
              <a:buFont typeface="+mj-lt"/>
              <a:buAutoNum type="alphaLcParenR"/>
            </a:pPr>
            <a:r>
              <a:rPr lang="en-US" sz="1400" dirty="0"/>
              <a:t>PRCCs of R0 </a:t>
            </a:r>
            <a:r>
              <a:rPr lang="en-US" sz="1400" dirty="0" err="1"/>
              <a:t>wrt</a:t>
            </a:r>
            <a:r>
              <a:rPr lang="en-US" sz="1400" dirty="0"/>
              <a:t> mechanistic biting parameters</a:t>
            </a:r>
          </a:p>
          <a:p>
            <a:pPr marL="1257300" lvl="2" indent="-342900">
              <a:buFont typeface="+mj-lt"/>
              <a:buAutoNum type="alphaLcParenR"/>
            </a:pPr>
            <a:r>
              <a:rPr lang="en-US" sz="1400" dirty="0"/>
              <a:t>This exemplifies the utility of the framework because you wouldn’t be able to do this without it</a:t>
            </a:r>
          </a:p>
          <a:p>
            <a:pPr marL="342900" indent="-342900">
              <a:buFont typeface="+mj-lt"/>
              <a:buAutoNum type="arabicPeriod"/>
            </a:pPr>
            <a:r>
              <a:rPr lang="en-US" sz="1400" b="1" dirty="0"/>
              <a:t>Conclusion</a:t>
            </a:r>
          </a:p>
          <a:p>
            <a:pPr marL="342900" indent="-342900">
              <a:buAutoNum type="arabicPeriod"/>
            </a:pPr>
            <a:endParaRPr lang="en-US" sz="1400" dirty="0"/>
          </a:p>
        </p:txBody>
      </p:sp>
    </p:spTree>
    <p:extLst>
      <p:ext uri="{BB962C8B-B14F-4D97-AF65-F5344CB8AC3E}">
        <p14:creationId xmlns:p14="http://schemas.microsoft.com/office/powerpoint/2010/main" val="349305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D92727-BB31-2281-0215-69D55580BB43}"/>
              </a:ext>
            </a:extLst>
          </p:cNvPr>
          <p:cNvSpPr txBox="1"/>
          <p:nvPr/>
        </p:nvSpPr>
        <p:spPr>
          <a:xfrm>
            <a:off x="1192696" y="960783"/>
            <a:ext cx="3717043" cy="2031325"/>
          </a:xfrm>
          <a:prstGeom prst="rect">
            <a:avLst/>
          </a:prstGeom>
          <a:noFill/>
        </p:spPr>
        <p:txBody>
          <a:bodyPr wrap="none" rtlCol="0">
            <a:spAutoFit/>
          </a:bodyPr>
          <a:lstStyle/>
          <a:p>
            <a:r>
              <a:rPr lang="en-US" dirty="0"/>
              <a:t>Need to explain:</a:t>
            </a:r>
          </a:p>
          <a:p>
            <a:pPr marL="400050" indent="-400050">
              <a:buAutoNum type="romanLcPeriod"/>
            </a:pPr>
            <a:r>
              <a:rPr lang="en-US" dirty="0"/>
              <a:t>Epidemiological compartments</a:t>
            </a:r>
          </a:p>
          <a:p>
            <a:pPr marL="400050" indent="-400050">
              <a:buAutoNum type="romanLcPeriod"/>
            </a:pPr>
            <a:r>
              <a:rPr lang="en-US" dirty="0"/>
              <a:t>Contact rates</a:t>
            </a:r>
          </a:p>
          <a:p>
            <a:pPr marL="400050" indent="-400050">
              <a:buAutoNum type="romanLcPeriod"/>
            </a:pPr>
            <a:r>
              <a:rPr lang="en-US" dirty="0"/>
              <a:t>Transmission probabilities</a:t>
            </a:r>
          </a:p>
          <a:p>
            <a:pPr marL="400050" indent="-400050">
              <a:buAutoNum type="romanLcPeriod"/>
            </a:pPr>
            <a:r>
              <a:rPr lang="en-US" dirty="0"/>
              <a:t>Disease-free equilibrium</a:t>
            </a:r>
          </a:p>
          <a:p>
            <a:pPr marL="400050" indent="-400050">
              <a:buAutoNum type="romanLcPeriod"/>
            </a:pPr>
            <a:r>
              <a:rPr lang="en-US" dirty="0"/>
              <a:t>R0, stability of the DFE</a:t>
            </a:r>
          </a:p>
          <a:p>
            <a:pPr marL="400050" indent="-400050">
              <a:buAutoNum type="romanLcPeriod"/>
            </a:pPr>
            <a:endParaRPr lang="en-US" dirty="0"/>
          </a:p>
        </p:txBody>
      </p:sp>
    </p:spTree>
    <p:extLst>
      <p:ext uri="{BB962C8B-B14F-4D97-AF65-F5344CB8AC3E}">
        <p14:creationId xmlns:p14="http://schemas.microsoft.com/office/powerpoint/2010/main" val="1537159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9E5B-18FB-26EC-4AFE-9C59AFE9C8B8}"/>
            </a:ext>
          </a:extLst>
        </p:cNvPr>
        <p:cNvGrpSpPr/>
        <p:nvPr/>
      </p:nvGrpSpPr>
      <p:grpSpPr>
        <a:xfrm>
          <a:off x="0" y="0"/>
          <a:ext cx="0" cy="0"/>
          <a:chOff x="0" y="0"/>
          <a:chExt cx="0" cy="0"/>
        </a:xfrm>
      </p:grpSpPr>
      <p:sp>
        <p:nvSpPr>
          <p:cNvPr id="39" name="Oval 38">
            <a:extLst>
              <a:ext uri="{FF2B5EF4-FFF2-40B4-BE49-F238E27FC236}">
                <a16:creationId xmlns:a16="http://schemas.microsoft.com/office/drawing/2014/main" id="{7D0F8554-B592-7AA4-EFCD-70F70FCBDE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AA529A5-CB30-ACA8-2E50-8850DA8D2D4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549DFBF-B0AB-EA16-850D-EF7F8690A36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1ABD0396-3AA7-C7F5-04FD-8F82D9434C5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4BF8697-49CB-37D2-B83C-EEBB6E18449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64C16FB-E768-11AA-D2F5-89961E7D97BA}"/>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A22ADB9-B74B-C5E8-E3FA-D95E0D99B675}"/>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AAA109-3E46-F5B8-60B8-2BD897376CAB}"/>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E9E960F-3770-0D79-F4BE-3B7C09E34B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5CAA0816-215F-751B-C0C4-CAAF3F67517E}"/>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5743F1D-CE59-CB5D-E592-18C8CE593E9E}"/>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D9CF49B9-9409-4E48-B45A-39C0DF3B4767}"/>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43509EB7-9A31-673A-1C31-B41B6CC2E30A}"/>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74D9E890-1C2D-34D0-F37D-A1F7517D74DE}"/>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10B33C-8901-4EB7-8FF3-E762B0BB56C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218D391-BFC2-7942-C31E-62285212C18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1EC14D2-B838-AAF7-B418-19C85D9B5E7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30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16E79-3FC7-3201-1654-D1B03DED62A8}"/>
            </a:ext>
          </a:extLst>
        </p:cNvPr>
        <p:cNvGrpSpPr/>
        <p:nvPr/>
      </p:nvGrpSpPr>
      <p:grpSpPr>
        <a:xfrm>
          <a:off x="0" y="0"/>
          <a:ext cx="0" cy="0"/>
          <a:chOff x="0" y="0"/>
          <a:chExt cx="0" cy="0"/>
        </a:xfrm>
      </p:grpSpPr>
      <p:sp>
        <p:nvSpPr>
          <p:cNvPr id="90" name="Rectangle: Rounded Corners 89">
            <a:extLst>
              <a:ext uri="{FF2B5EF4-FFF2-40B4-BE49-F238E27FC236}">
                <a16:creationId xmlns:a16="http://schemas.microsoft.com/office/drawing/2014/main" id="{5027C75C-A751-782D-4DDB-63D34DB45012}"/>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15AF78D-3D14-7D32-2BEF-239E77569C59}"/>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A0A70A8-A6CB-15F2-1CB4-4ABBCBFA1D4C}"/>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224242C-0532-55D9-1C56-E4E0C2BE192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3674B9C-337A-8C69-388E-1B5207A44B0C}"/>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74C6264-83D2-64D4-5ABD-D5A015BE0CCA}"/>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74D2D3B-10D8-CB69-29BA-1BF2EB2DF17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E26EEEB-224F-C3B2-58A6-2F81CB43CB44}"/>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76E75B6-5183-9728-9663-12C6CFB981A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31B38A81-EE82-7185-104D-60B549355D1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89E826C-7142-4B31-CD93-BA409B2CB7BA}"/>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4565F11-9958-326D-5226-E954671045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C119E1C4-ACFE-D21F-3C07-8ADFAA1ECB7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875C398-2C5D-7CA7-DBD3-315E329EF5A7}"/>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17447F58-C259-FAE8-B377-1120B1D55386}"/>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9FE9C7B8-20A8-9CE7-8137-C812D33D2CBD}"/>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92C0CEA-FECB-BE13-3894-06D66F6F489E}"/>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6AE2B210-8212-0431-B0E0-F79875FB4CA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B2B2D4-6E86-9E76-C704-8B0FF6C0DE72}"/>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5F22CE-D726-B74D-5A3F-B1F487B983A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47B313-44F6-BD06-B5A8-F53224360F44}"/>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555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CA881-2AB4-DF84-A5E5-68C9583E35D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DB48A2F-61EE-A0E9-5B96-E2359A11A0E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CD4E5772-3D7B-D78A-4F54-1BB299779B20}"/>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2F4B365-D6A7-2B51-FBA4-A6367D0EE30C}"/>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82ED36B-7E17-DA07-B484-A6D797ED9B63}"/>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6E0B1AA-45F9-30CC-472A-8399405CCEE6}"/>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601956A-B12D-3367-6C08-682389A230FA}"/>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3F8F73D5-99D3-84F9-489C-48703AAEC7F6}"/>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6F47A73-A7CE-FCD0-263A-3A50F0DA9271}"/>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10522BD1-117C-A66D-A412-BE50F1290C5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DD248B7-8C34-CBF0-BB56-FDC6E55B9A49}"/>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407CBF4E-46C6-3D24-D3AB-9AAAF186FD1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4825E74-DD06-ADD4-0BF2-253243210994}"/>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B696D3C-D9F0-9D13-AA15-8A71D563A589}"/>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F0C68A51-0183-A48D-7528-CC27D0FF51D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FCD5AF6-FEC5-CC0E-5A56-90C1A8A533B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306B9B1-CFDA-6442-36B5-62D7AD2766AC}"/>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899E931-CA5F-AF39-2979-E7C18357E62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AF676F07-7047-3C99-B11A-21E85215FCC0}"/>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BB669055-E1CF-F5C5-E52E-89FCFB2B298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689BB1-EF9A-B377-317C-94F4FF69BAC0}"/>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496563-AFF3-1F3C-2AD9-FE1B8216741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008DC5-7812-B95B-AD1D-4242B8F9F6C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66D3474-A02C-BAB6-4F1D-65E192075D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F69A283-B68E-0E5A-8AD8-2B00D9152A7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4297784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FABC0-C03A-56DA-7B8D-6DE1D5DFF66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8019C407-F7A0-B00B-10CF-B4B857E766D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7AF34FF4-E1EE-B967-739E-CE03A3C3332C}"/>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24471FC1-96B4-98EC-288D-91A34F1B0CFE}"/>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EEA37D5C-4D5A-3709-8624-C7C0992FEA1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0CF4945-8F8A-C239-136C-E1BA074F269A}"/>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77048D56-82D5-68B3-7BC2-DEB2E5CCE2C5}"/>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BC8E707-6C1A-E0D4-A362-1861C8ECE9A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E700A40-430A-D52F-0A19-65583CFC658B}"/>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6BAEEB1-1D78-8A76-A2CC-695246F9D389}"/>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9AC229B-DA12-1C38-CD85-0D8316F56B31}"/>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04DE8FB-39F8-5C72-A2A2-F4299E2FF823}"/>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B049C8E-56B2-4E07-D903-9F4D7469F6E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1077147C-1C0E-78F7-437C-17CF106293AB}"/>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58EA01D-9028-64F7-9D3B-68249709BFC1}"/>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E381C108-B8D0-659F-9EDB-4E3247EE5FD6}"/>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1A27940-381F-CCF9-A528-8E26EEE39499}"/>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0E6FEA73-24AA-29F8-1FB4-E2374A080FD1}"/>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E9C6F101-F962-4377-1618-5096A3A063F4}"/>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B1AD05E2-09F0-778B-517B-492744B04AB1}"/>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280F7858-3F73-1910-85F2-5E0E430C34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3EC3FB-914F-CB9D-443C-132D470CFBB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405D4-EFF4-15E3-4F48-E01C5B3BC5B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8590C7-13B6-EEAA-D76D-AD9A0AD48A9F}"/>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B52A0559-AB33-AC9D-5472-284E1557FD1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CE40A7A9-0C6E-CB06-39AE-D6AC270036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776292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F77E6-8AB1-25B6-A6B8-EC4838EE22F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FB9A6655-515A-006C-9EEA-EDED6E0BA64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D72E339B-3CFC-F0EA-0700-38250B517D4E}"/>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EAF5D974-BA32-8672-F402-74EFCC72CF6D}"/>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E1E88A8-2F0F-6C1D-6571-FD84E45EF6A2}"/>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750B7FD-B640-9335-C276-6D2B05EEB3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F4D2CE5-3B6D-21AF-B035-8D6A32A4B03F}"/>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962588E-41C8-39A9-F2AC-E564EFD9B964}"/>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ACB98470-E742-4F65-5977-309514C4288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E4C5A3E9-0C9D-B62A-24AA-5E73D684899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5409BA3-2F93-3C44-1AD5-29ED4725149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BA1B700-9BB9-FE2E-21FF-617A21347A7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33C1AB1-D13D-34FF-0EF0-F2EAA08370D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E768424-F79D-C145-B71B-B134441BAB0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01233D66-5D02-C664-5AF0-69184F94FD34}"/>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4666060-BA8F-53A4-8A56-B06E5374084F}"/>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1FC1FD06-8017-DEED-FC90-D35375949090}"/>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E96F2DE-0EC7-9C6D-0F60-6C0AFA39496D}"/>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BCE23156-6545-FFAA-4620-AB75CCF65D9D}"/>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133351B0-B1D4-0889-2BB9-380F999A9552}"/>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629CCC7-0619-83B9-F212-96B116B9B787}"/>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6C4E37A-7AE9-7EBB-8C77-ECBAFD4A365F}"/>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11D4126-67CA-878D-474A-175CFBB3734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63E93C-DC7D-30DB-207D-C980B1C5E375}"/>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71CF5-2055-215F-A9FA-BD210496B9D5}"/>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2314E3F-82B0-068D-F98C-65C48172C492}"/>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00B276C3-3FD9-6CC0-3227-5D6B8650646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ED7E801-34C4-27C5-A558-D2431FC3926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6603591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A2A4-30F5-7133-40E3-F10EAD44757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70D73E2-B6F7-AACF-26C6-64236A4CEA1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50054771-297B-7834-C770-905B462039FC}"/>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2432259A-6EFA-6A1D-954A-86F5B136192B}"/>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6FAED424-B22F-6070-B011-EFC01F8EB177}"/>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D80547B6-71DC-DAA2-37FD-94ED88644338}"/>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267207-E117-FC5C-DA8A-930EE55F3C4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11191B9-9F12-FC6F-6206-F536DF428752}"/>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A796A75-A4F4-5D6A-4789-4E7DA30F4885}"/>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B4D90E2-1B80-12CB-F7EC-7F6C66A242C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27BD06A-2973-944F-1FDE-BA8880D580C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3861D88-DD83-AF9D-AD6B-8D1F9D0844C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17EC9F3-FEAD-ED0C-77FD-63E4BCB0DF94}"/>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B9A3B39-EBBE-157A-29EB-0B7DEFFBB85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28" name="Straight Arrow Connector 127">
            <a:extLst>
              <a:ext uri="{FF2B5EF4-FFF2-40B4-BE49-F238E27FC236}">
                <a16:creationId xmlns:a16="http://schemas.microsoft.com/office/drawing/2014/main" id="{083EE4A2-2F04-0CA9-5043-2E47A089317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BE6069B-E37B-1318-4DF1-DF88DBBEA07D}"/>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8BD878F6-6E3C-9AAC-9EAB-DFDBD639F4EC}"/>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5F2115F1-C4F8-4AA8-566B-7A14F738F73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EF25AE7-2315-6153-65BD-AEDAEC71EBFF}"/>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D11EB9EE-CFC5-392C-E619-CF418A88C8FF}"/>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68717F0-A0E9-536D-257D-2EEE97E941D5}"/>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79D0F92-E3DC-B74D-D9F3-D2B7DBD7A0D2}"/>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A6A1425-B2A4-29E8-B56D-9C20C897484C}"/>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5C7CD23-B1FA-C4C6-0D3D-5AFA55D2B8E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5322E6-9199-E255-DF81-1F94D94A6A56}"/>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4FD180-55A9-48CB-8778-98148DCA1B51}"/>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73CC076-735A-3D1C-B5EF-E8E761421DBA}"/>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D604BD1-A24C-81EB-E800-436F145850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98C5AB9E-1810-974D-E302-BAE2C1261A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4668379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5435-2CC9-D9AB-B70B-8FF4867988C2}"/>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A3920831-5E73-85BE-A3EA-05A5E67E315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3C97F7F4-68A0-27F9-AAD7-E75F8FDB0401}"/>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FB05C6-89CE-896B-41CE-CD91B9292A27}"/>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73F7833-D8E2-7FD3-31A5-81B20272A2C3}"/>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7EB0B636-4272-8E5C-CFBC-57A85A96640D}"/>
              </a:ext>
            </a:extLst>
          </p:cNvPr>
          <p:cNvCxnSpPr>
            <a:cxnSpLocks/>
          </p:cNvCxnSpPr>
          <p:nvPr/>
        </p:nvCxnSpPr>
        <p:spPr>
          <a:xfrm flipH="1">
            <a:off x="6395340" y="45539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F2F7CDD7-30A7-CA49-AE99-7ACF76C8ECB4}"/>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E17966D-3A7F-0417-299B-BBCE31BB5ED5}"/>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E9D09E31-9EEE-FE17-D238-11E40E4368AF}"/>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7D2C9E9-0ABA-D1DB-503F-79842ABC109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5D784A5-7EA8-77B0-1DC0-4D6DE9B0259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5285A4F6-64E3-16F2-ADF8-7579DBDC6DF0}"/>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1EFB892-B070-5F9C-071D-759BF08836BC}"/>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397F3D1-E47A-53E3-2FB0-67F29329302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2C121B4-CA58-D0F3-542A-F05144DCA2EE}"/>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C7A9040-CD30-970F-87DB-4A49775E860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43CA1979-2323-5B37-01AA-C0CF94379AB2}"/>
              </a:ext>
            </a:extLst>
          </p:cNvPr>
          <p:cNvCxnSpPr>
            <a:cxnSpLocks/>
            <a:stCxn id="96" idx="1"/>
            <a:endCxn id="109" idx="4"/>
          </p:cNvCxnSpPr>
          <p:nvPr/>
        </p:nvCxnSpPr>
        <p:spPr>
          <a:xfrm rot="5400000">
            <a:off x="7662909" y="4350227"/>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9DD7E1D0-0783-1F28-102F-D85AA316C67F}"/>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7DE88E51-0F2E-C819-1F9B-24C445B02F84}"/>
              </a:ext>
            </a:extLst>
          </p:cNvPr>
          <p:cNvCxnSpPr>
            <a:cxnSpLocks/>
            <a:stCxn id="96" idx="4"/>
            <a:endCxn id="92" idx="1"/>
          </p:cNvCxnSpPr>
          <p:nvPr/>
        </p:nvCxnSpPr>
        <p:spPr>
          <a:xfrm rot="5400000" flipH="1" flipV="1">
            <a:off x="8273683" y="3193189"/>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34520BE-BAD4-B43C-2501-E4A024A7413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8EA9CA5E-9C4C-0639-61B4-199B20E290E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C74739BD-AE72-55C2-1820-5A3D27BCE941}"/>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4551607-5A9B-9CAC-1133-7AE05B1121D3}"/>
              </a:ext>
            </a:extLst>
          </p:cNvPr>
          <p:cNvCxnSpPr>
            <a:cxnSpLocks/>
            <a:stCxn id="92" idx="4"/>
            <a:endCxn id="101" idx="0"/>
          </p:cNvCxnSpPr>
          <p:nvPr/>
        </p:nvCxnSpPr>
        <p:spPr>
          <a:xfrm rot="16200000" flipV="1">
            <a:off x="9105338" y="3476321"/>
            <a:ext cx="247762"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E9CAEE2-2D9F-81BA-C7A1-871F7C33E9E8}"/>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64E48088-58D5-6F85-5057-1EFE5EC688A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308A3E52-CBBC-6C2E-4CA6-BEA5D42B7F57}"/>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C07CAA04-4C18-8091-945E-18E9C40D1EE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2EFF670-DD2D-DD8B-DB0E-EC2257D4BCC6}"/>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A5F705-3938-5DB8-8EF1-9A502B9B59E6}"/>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7ABD5BB-930F-B358-D05B-7AC209784DB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3E548ED-4837-7851-E2D6-BA3DB7B39CA1}"/>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59E505-3FCA-B7CC-0E35-8D8579837237}"/>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D7955CA-DE6F-B2A8-3AF7-4E2405FC3F2D}"/>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21F992-D488-DA9B-A299-34508CCB065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3F75367-CDC5-01B2-49E7-2F27FC02712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D7A3EDFB-770B-0A88-DBBD-073BD1E4A83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3958032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2190-EA60-1C19-5989-D818EE5B9A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4C92613-E71B-5B09-F697-A7B98CF25F70}"/>
              </a:ext>
            </a:extLst>
          </p:cNvPr>
          <p:cNvSpPr/>
          <p:nvPr/>
        </p:nvSpPr>
        <p:spPr>
          <a:xfrm>
            <a:off x="111502" y="4319376"/>
            <a:ext cx="11545376" cy="1384241"/>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1D771DE-AB75-5D00-4A2A-645948E578FB}"/>
              </a:ext>
            </a:extLst>
          </p:cNvPr>
          <p:cNvSpPr/>
          <p:nvPr/>
        </p:nvSpPr>
        <p:spPr>
          <a:xfrm>
            <a:off x="133899" y="559125"/>
            <a:ext cx="11522979" cy="3094190"/>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AA5B96E-4C19-FCD2-6387-A4CA637F741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121ABD82-EE71-6FE4-1391-4EFE0D8F1EF3}"/>
              </a:ext>
            </a:extLst>
          </p:cNvPr>
          <p:cNvCxnSpPr>
            <a:cxnSpLocks/>
            <a:stCxn id="90" idx="0"/>
            <a:endCxn id="105" idx="4"/>
          </p:cNvCxnSpPr>
          <p:nvPr/>
        </p:nvCxnSpPr>
        <p:spPr>
          <a:xfrm rot="16200000" flipV="1">
            <a:off x="4596626" y="3408277"/>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6048D1B6-D98D-23D1-4F82-239CB24BCBAE}"/>
              </a:ext>
            </a:extLst>
          </p:cNvPr>
          <p:cNvSpPr/>
          <p:nvPr/>
        </p:nvSpPr>
        <p:spPr>
          <a:xfrm>
            <a:off x="4319309" y="4685440"/>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44056AF5-7A2B-423F-2FA5-AB5B91D2C86E}"/>
              </a:ext>
            </a:extLst>
          </p:cNvPr>
          <p:cNvSpPr/>
          <p:nvPr/>
        </p:nvSpPr>
        <p:spPr>
          <a:xfrm>
            <a:off x="8340731" y="4685440"/>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D3C8301-DED2-F047-A39A-D6A003F39B69}"/>
              </a:ext>
            </a:extLst>
          </p:cNvPr>
          <p:cNvCxnSpPr>
            <a:cxnSpLocks/>
          </p:cNvCxnSpPr>
          <p:nvPr/>
        </p:nvCxnSpPr>
        <p:spPr>
          <a:xfrm flipH="1">
            <a:off x="6395340" y="5090700"/>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0FE26F3C-06D8-F2BA-D6A3-5E81299A40B5}"/>
              </a:ext>
            </a:extLst>
          </p:cNvPr>
          <p:cNvSpPr/>
          <p:nvPr/>
        </p:nvSpPr>
        <p:spPr>
          <a:xfrm>
            <a:off x="7856583" y="495853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8434713-37BD-BDB0-AE00-0ECF7156A941}"/>
              </a:ext>
            </a:extLst>
          </p:cNvPr>
          <p:cNvSpPr/>
          <p:nvPr/>
        </p:nvSpPr>
        <p:spPr>
          <a:xfrm>
            <a:off x="298700" y="4700982"/>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053C67D-FA23-7474-B617-3D789BFE57CA}"/>
              </a:ext>
            </a:extLst>
          </p:cNvPr>
          <p:cNvCxnSpPr>
            <a:cxnSpLocks/>
          </p:cNvCxnSpPr>
          <p:nvPr/>
        </p:nvCxnSpPr>
        <p:spPr>
          <a:xfrm flipH="1">
            <a:off x="2522281" y="5090700"/>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A7BEAD6A-E699-4476-3EB5-95F9FFDF5AA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3F658B3-0B33-5C01-9C83-F92A21399D2F}"/>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A7F8C063-2517-C693-1F78-99C771F96E6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5D9FADF-B417-5AAD-F5A5-7EB6B0416F7B}"/>
              </a:ext>
            </a:extLst>
          </p:cNvPr>
          <p:cNvSpPr/>
          <p:nvPr/>
        </p:nvSpPr>
        <p:spPr>
          <a:xfrm flipH="1">
            <a:off x="3867986" y="413691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FB4D686-5B86-B19B-BE52-0F7B4D75F1C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B0E8D588-6972-47A9-2FEF-96E3AC5AB66C}"/>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46E9AC2-AE46-FAAB-C3B4-CBC7023A3FF9}"/>
              </a:ext>
            </a:extLst>
          </p:cNvPr>
          <p:cNvSpPr/>
          <p:nvPr/>
        </p:nvSpPr>
        <p:spPr>
          <a:xfrm flipV="1">
            <a:off x="9229218" y="413691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2524367-2930-DACB-AAAF-E77244B4CC65}"/>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4554143-97E5-2249-E339-258BE6D00D3A}"/>
              </a:ext>
            </a:extLst>
          </p:cNvPr>
          <p:cNvCxnSpPr>
            <a:cxnSpLocks/>
            <a:stCxn id="96" idx="1"/>
            <a:endCxn id="109" idx="4"/>
          </p:cNvCxnSpPr>
          <p:nvPr/>
        </p:nvCxnSpPr>
        <p:spPr>
          <a:xfrm rot="5400000">
            <a:off x="7662909" y="4886942"/>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47E12BF8-F03F-41FA-DAD8-DEBDA95EF4DC}"/>
              </a:ext>
            </a:extLst>
          </p:cNvPr>
          <p:cNvSpPr/>
          <p:nvPr/>
        </p:nvSpPr>
        <p:spPr>
          <a:xfrm flipV="1">
            <a:off x="7866667" y="468544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4C6364EF-58D4-8199-35B3-A2DEA6BDD416}"/>
              </a:ext>
            </a:extLst>
          </p:cNvPr>
          <p:cNvCxnSpPr>
            <a:cxnSpLocks/>
            <a:stCxn id="96" idx="4"/>
            <a:endCxn id="92" idx="1"/>
          </p:cNvCxnSpPr>
          <p:nvPr/>
        </p:nvCxnSpPr>
        <p:spPr>
          <a:xfrm rot="5400000" flipH="1" flipV="1">
            <a:off x="8273683" y="3729904"/>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51731117-25FB-5F79-2DC1-DC5F61557C8D}"/>
              </a:ext>
            </a:extLst>
          </p:cNvPr>
          <p:cNvSpPr/>
          <p:nvPr/>
        </p:nvSpPr>
        <p:spPr>
          <a:xfrm flipV="1">
            <a:off x="7727251" y="5090700"/>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F63998D6-F6A2-4B4D-AEE0-90F5936FD115}"/>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4F927483-6335-233C-3CC5-C9F416C3D2E9}"/>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0760DE0-5899-1E7A-D650-F10CE5C45C6E}"/>
              </a:ext>
            </a:extLst>
          </p:cNvPr>
          <p:cNvCxnSpPr>
            <a:cxnSpLocks/>
            <a:stCxn id="92" idx="4"/>
            <a:endCxn id="101" idx="0"/>
          </p:cNvCxnSpPr>
          <p:nvPr/>
        </p:nvCxnSpPr>
        <p:spPr>
          <a:xfrm rot="16200000" flipV="1">
            <a:off x="8836981" y="3744679"/>
            <a:ext cx="784477"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2DFC959E-D417-3986-A8F5-635AEB19E792}"/>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2BA75D7-6442-1A2B-B5FB-FDF479E4CEC6}"/>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7E9F24A2-73FE-52E3-297B-248EE7E0A21E}"/>
              </a:ext>
            </a:extLst>
          </p:cNvPr>
          <p:cNvSpPr txBox="1">
            <a:spLocks/>
          </p:cNvSpPr>
          <p:nvPr/>
        </p:nvSpPr>
        <p:spPr>
          <a:xfrm>
            <a:off x="133899" y="4240185"/>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603AEFB3-B6FF-6F25-B57C-3B30D479F608}"/>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FC3E4C23-862D-74DA-7CB2-CA1FA85ADFB9}"/>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1F3BF4-CA88-BFAD-BE01-4D560D54D1EE}"/>
              </a:ext>
            </a:extLst>
          </p:cNvPr>
          <p:cNvCxnSpPr>
            <a:cxnSpLocks/>
            <a:stCxn id="105" idx="6"/>
            <a:endCxn id="64" idx="4"/>
          </p:cNvCxnSpPr>
          <p:nvPr/>
        </p:nvCxnSpPr>
        <p:spPr>
          <a:xfrm rot="10800000">
            <a:off x="3867985" y="3022040"/>
            <a:ext cx="12700" cy="1114878"/>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218FA38D-33D9-DADE-BF4F-C5E8108B297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CE03F18-E979-1277-DAFE-9BFF759B8B5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FD69806-DEBA-7FC8-729C-B2A2B6F86D83}"/>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96B407-5918-899F-C022-9258AC8FB9B6}"/>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281E3E-0909-1726-8C36-2B687D2C6C8E}"/>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92D7E47D-354F-F8D8-5E57-CE423F55B8F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2B9B7F10-C006-0C78-4DDD-FEAC97743DA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22017319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808489" y="208742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808489" y="208742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808489" y="287385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808489" y="287385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808489" y="138620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808489" y="138620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503682" y="147899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66337" y="218021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94934" y="296664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741433" y="229693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741433" y="2296934"/>
                <a:ext cx="266098" cy="369332"/>
              </a:xfrm>
              <a:prstGeom prst="rect">
                <a:avLst/>
              </a:prstGeom>
              <a:blipFill>
                <a:blip r:embed="rId6"/>
                <a:stretch>
                  <a:fillRect l="-29545" r="-25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81450" y="312053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81450" y="3120531"/>
                <a:ext cx="266098" cy="369332"/>
              </a:xfrm>
              <a:prstGeom prst="rect">
                <a:avLst/>
              </a:prstGeom>
              <a:blipFill>
                <a:blip r:embed="rId7"/>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76920" y="159571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76920" y="1595716"/>
                <a:ext cx="266098" cy="369332"/>
              </a:xfrm>
              <a:prstGeom prst="rect">
                <a:avLst/>
              </a:prstGeom>
              <a:blipFill>
                <a:blip r:embed="rId8"/>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AD8F7-A809-3D4D-231F-32CC5818F0AD}"/>
                  </a:ext>
                </a:extLst>
              </p:cNvPr>
              <p:cNvSpPr txBox="1"/>
              <p:nvPr/>
            </p:nvSpPr>
            <p:spPr>
              <a:xfrm>
                <a:off x="2808489" y="4930610"/>
                <a:ext cx="3872149"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8" name="TextBox 7">
                <a:extLst>
                  <a:ext uri="{FF2B5EF4-FFF2-40B4-BE49-F238E27FC236}">
                    <a16:creationId xmlns:a16="http://schemas.microsoft.com/office/drawing/2014/main" id="{E3CAD8F7-A809-3D4D-231F-32CC5818F0AD}"/>
                  </a:ext>
                </a:extLst>
              </p:cNvPr>
              <p:cNvSpPr txBox="1">
                <a:spLocks noRot="1" noChangeAspect="1" noMove="1" noResize="1" noEditPoints="1" noAdjustHandles="1" noChangeArrowheads="1" noChangeShapeType="1" noTextEdit="1"/>
              </p:cNvSpPr>
              <p:nvPr/>
            </p:nvSpPr>
            <p:spPr>
              <a:xfrm>
                <a:off x="2808489" y="4930610"/>
                <a:ext cx="3872149" cy="70121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0672FD-FA2C-D0B2-5116-56195FD2C657}"/>
                  </a:ext>
                </a:extLst>
              </p:cNvPr>
              <p:cNvSpPr txBox="1"/>
              <p:nvPr/>
            </p:nvSpPr>
            <p:spPr>
              <a:xfrm>
                <a:off x="2808489" y="5717037"/>
                <a:ext cx="2922467"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9" name="TextBox 8">
                <a:extLst>
                  <a:ext uri="{FF2B5EF4-FFF2-40B4-BE49-F238E27FC236}">
                    <a16:creationId xmlns:a16="http://schemas.microsoft.com/office/drawing/2014/main" id="{A50672FD-FA2C-D0B2-5116-56195FD2C657}"/>
                  </a:ext>
                </a:extLst>
              </p:cNvPr>
              <p:cNvSpPr txBox="1">
                <a:spLocks noRot="1" noChangeAspect="1" noMove="1" noResize="1" noEditPoints="1" noAdjustHandles="1" noChangeArrowheads="1" noChangeShapeType="1" noTextEdit="1"/>
              </p:cNvSpPr>
              <p:nvPr/>
            </p:nvSpPr>
            <p:spPr>
              <a:xfrm>
                <a:off x="2808489" y="5717037"/>
                <a:ext cx="2922467" cy="70121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B5A8EC-2D69-3DDD-E606-A913943B719E}"/>
                  </a:ext>
                </a:extLst>
              </p:cNvPr>
              <p:cNvSpPr txBox="1"/>
              <p:nvPr/>
            </p:nvSpPr>
            <p:spPr>
              <a:xfrm>
                <a:off x="2808489" y="4229392"/>
                <a:ext cx="4081887"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10" name="TextBox 9">
                <a:extLst>
                  <a:ext uri="{FF2B5EF4-FFF2-40B4-BE49-F238E27FC236}">
                    <a16:creationId xmlns:a16="http://schemas.microsoft.com/office/drawing/2014/main" id="{71B5A8EC-2D69-3DDD-E606-A913943B719E}"/>
                  </a:ext>
                </a:extLst>
              </p:cNvPr>
              <p:cNvSpPr txBox="1">
                <a:spLocks noRot="1" noChangeAspect="1" noMove="1" noResize="1" noEditPoints="1" noAdjustHandles="1" noChangeArrowheads="1" noChangeShapeType="1" noTextEdit="1"/>
              </p:cNvSpPr>
              <p:nvPr/>
            </p:nvSpPr>
            <p:spPr>
              <a:xfrm>
                <a:off x="2808489" y="4229392"/>
                <a:ext cx="4081887" cy="701218"/>
              </a:xfrm>
              <a:prstGeom prst="rect">
                <a:avLst/>
              </a:prstGeom>
              <a:blipFill>
                <a:blip r:embed="rId12"/>
                <a:stretch>
                  <a:fillRect/>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81187FD-8FE4-1E0F-C240-7728A57E5DCC}"/>
              </a:ext>
            </a:extLst>
          </p:cNvPr>
          <p:cNvSpPr txBox="1"/>
          <p:nvPr/>
        </p:nvSpPr>
        <p:spPr>
          <a:xfrm>
            <a:off x="503682" y="4322181"/>
            <a:ext cx="2141933" cy="523220"/>
          </a:xfrm>
          <a:prstGeom prst="rect">
            <a:avLst/>
          </a:prstGeom>
          <a:noFill/>
        </p:spPr>
        <p:txBody>
          <a:bodyPr wrap="none" rtlCol="0">
            <a:spAutoFit/>
          </a:bodyPr>
          <a:lstStyle/>
          <a:p>
            <a:r>
              <a:rPr lang="en-US" sz="2800" b="1" dirty="0"/>
              <a:t>Susceptible</a:t>
            </a:r>
          </a:p>
        </p:txBody>
      </p:sp>
      <p:sp>
        <p:nvSpPr>
          <p:cNvPr id="15" name="TextBox 14">
            <a:extLst>
              <a:ext uri="{FF2B5EF4-FFF2-40B4-BE49-F238E27FC236}">
                <a16:creationId xmlns:a16="http://schemas.microsoft.com/office/drawing/2014/main" id="{20969668-3B1E-AD14-5203-D04CBF825227}"/>
              </a:ext>
            </a:extLst>
          </p:cNvPr>
          <p:cNvSpPr txBox="1"/>
          <p:nvPr/>
        </p:nvSpPr>
        <p:spPr>
          <a:xfrm>
            <a:off x="1066337" y="5023399"/>
            <a:ext cx="1579278" cy="523220"/>
          </a:xfrm>
          <a:prstGeom prst="rect">
            <a:avLst/>
          </a:prstGeom>
          <a:noFill/>
        </p:spPr>
        <p:txBody>
          <a:bodyPr wrap="none" rtlCol="0">
            <a:spAutoFit/>
          </a:bodyPr>
          <a:lstStyle/>
          <a:p>
            <a:r>
              <a:rPr lang="en-US" sz="2800" b="1" dirty="0"/>
              <a:t>Exposed</a:t>
            </a:r>
          </a:p>
        </p:txBody>
      </p:sp>
      <p:sp>
        <p:nvSpPr>
          <p:cNvPr id="16" name="TextBox 15">
            <a:extLst>
              <a:ext uri="{FF2B5EF4-FFF2-40B4-BE49-F238E27FC236}">
                <a16:creationId xmlns:a16="http://schemas.microsoft.com/office/drawing/2014/main" id="{BE6F5E14-72E0-E0E1-D38C-0640ED5A93FB}"/>
              </a:ext>
            </a:extLst>
          </p:cNvPr>
          <p:cNvSpPr txBox="1"/>
          <p:nvPr/>
        </p:nvSpPr>
        <p:spPr>
          <a:xfrm>
            <a:off x="719960" y="5809826"/>
            <a:ext cx="1925655" cy="523220"/>
          </a:xfrm>
          <a:prstGeom prst="rect">
            <a:avLst/>
          </a:prstGeom>
          <a:noFill/>
        </p:spPr>
        <p:txBody>
          <a:bodyPr wrap="none" rtlCol="0">
            <a:spAutoFit/>
          </a:bodyPr>
          <a:lstStyle/>
          <a:p>
            <a:r>
              <a:rPr lang="en-US" sz="2800" b="1" dirty="0"/>
              <a:t>Recovered</a:t>
            </a:r>
          </a:p>
        </p:txBody>
      </p:sp>
      <p:sp>
        <p:nvSpPr>
          <p:cNvPr id="25" name="Rectangle 24">
            <a:extLst>
              <a:ext uri="{FF2B5EF4-FFF2-40B4-BE49-F238E27FC236}">
                <a16:creationId xmlns:a16="http://schemas.microsoft.com/office/drawing/2014/main" id="{3DAFAB83-5E2F-E6D8-E80A-82D55A165587}"/>
              </a:ext>
            </a:extLst>
          </p:cNvPr>
          <p:cNvSpPr/>
          <p:nvPr/>
        </p:nvSpPr>
        <p:spPr>
          <a:xfrm>
            <a:off x="437322" y="1043391"/>
            <a:ext cx="8600662" cy="2622707"/>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564E7C-BC25-F3D5-BB66-1EB6AAD932F9}"/>
              </a:ext>
            </a:extLst>
          </p:cNvPr>
          <p:cNvSpPr/>
          <p:nvPr/>
        </p:nvSpPr>
        <p:spPr>
          <a:xfrm>
            <a:off x="437322" y="3819533"/>
            <a:ext cx="8600662" cy="2886065"/>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F03CAB5-3B96-578D-59C0-58485B3D60E5}"/>
              </a:ext>
            </a:extLst>
          </p:cNvPr>
          <p:cNvSpPr txBox="1"/>
          <p:nvPr/>
        </p:nvSpPr>
        <p:spPr>
          <a:xfrm>
            <a:off x="503682" y="953387"/>
            <a:ext cx="4051302" cy="584775"/>
          </a:xfrm>
          <a:prstGeom prst="rect">
            <a:avLst/>
          </a:prstGeom>
          <a:noFill/>
        </p:spPr>
        <p:txBody>
          <a:bodyPr wrap="none" rtlCol="0">
            <a:spAutoFit/>
          </a:bodyPr>
          <a:lstStyle/>
          <a:p>
            <a:r>
              <a:rPr lang="en-US" sz="3200" b="1" u="sng" dirty="0"/>
              <a:t>Mosquito population</a:t>
            </a:r>
          </a:p>
        </p:txBody>
      </p:sp>
      <p:sp>
        <p:nvSpPr>
          <p:cNvPr id="28" name="TextBox 27">
            <a:extLst>
              <a:ext uri="{FF2B5EF4-FFF2-40B4-BE49-F238E27FC236}">
                <a16:creationId xmlns:a16="http://schemas.microsoft.com/office/drawing/2014/main" id="{D79B22E8-A577-86A1-27BD-C176F4471CF1}"/>
              </a:ext>
            </a:extLst>
          </p:cNvPr>
          <p:cNvSpPr txBox="1">
            <a:spLocks/>
          </p:cNvSpPr>
          <p:nvPr/>
        </p:nvSpPr>
        <p:spPr>
          <a:xfrm>
            <a:off x="503682" y="3882801"/>
            <a:ext cx="3187476" cy="584775"/>
          </a:xfrm>
          <a:prstGeom prst="rect">
            <a:avLst/>
          </a:prstGeom>
          <a:noFill/>
        </p:spPr>
        <p:txBody>
          <a:bodyPr wrap="none" rtlCol="0">
            <a:spAutoFit/>
          </a:bodyPr>
          <a:lstStyle/>
          <a:p>
            <a:r>
              <a:rPr lang="en-US" sz="3200" b="1" u="sng" dirty="0"/>
              <a:t>Host population</a:t>
            </a:r>
          </a:p>
        </p:txBody>
      </p:sp>
      <p:sp>
        <p:nvSpPr>
          <p:cNvPr id="29" name="TextBox 28">
            <a:extLst>
              <a:ext uri="{FF2B5EF4-FFF2-40B4-BE49-F238E27FC236}">
                <a16:creationId xmlns:a16="http://schemas.microsoft.com/office/drawing/2014/main" id="{53B85764-BAEF-20E3-32D8-93E09AF95710}"/>
              </a:ext>
            </a:extLst>
          </p:cNvPr>
          <p:cNvSpPr txBox="1"/>
          <p:nvPr/>
        </p:nvSpPr>
        <p:spPr>
          <a:xfrm>
            <a:off x="9614452" y="1478998"/>
            <a:ext cx="2073866" cy="1200329"/>
          </a:xfrm>
          <a:prstGeom prst="rect">
            <a:avLst/>
          </a:prstGeom>
          <a:noFill/>
        </p:spPr>
        <p:txBody>
          <a:bodyPr wrap="square" rtlCol="0">
            <a:spAutoFit/>
          </a:bodyPr>
          <a:lstStyle/>
          <a:p>
            <a:r>
              <a:rPr lang="en-US" b="1" dirty="0"/>
              <a:t>NB</a:t>
            </a:r>
            <a:r>
              <a:rPr lang="en-US" dirty="0"/>
              <a:t>: Equations for oviposition and resting stages not shown</a:t>
            </a:r>
          </a:p>
        </p:txBody>
      </p:sp>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2293260" y="597975"/>
            <a:ext cx="7605480" cy="461665"/>
          </a:xfrm>
          <a:prstGeom prst="rect">
            <a:avLst/>
          </a:prstGeom>
          <a:noFill/>
        </p:spPr>
        <p:txBody>
          <a:bodyPr wrap="none" rtlCol="0">
            <a:spAutoFit/>
          </a:bodyPr>
          <a:lstStyle/>
          <a:p>
            <a:r>
              <a:rPr lang="en-US" sz="2400" b="1" dirty="0"/>
              <a:t>Progress on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1151826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499C-ABA9-8534-B861-7527E4E5E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92C97-501F-4D40-7DCA-A56D4289BE82}"/>
              </a:ext>
            </a:extLst>
          </p:cNvPr>
          <p:cNvSpPr>
            <a:spLocks noGrp="1"/>
          </p:cNvSpPr>
          <p:nvPr>
            <p:ph type="title"/>
          </p:nvPr>
        </p:nvSpPr>
        <p:spPr>
          <a:xfrm>
            <a:off x="0" y="0"/>
            <a:ext cx="10515600" cy="1325563"/>
          </a:xfrm>
        </p:spPr>
        <p:txBody>
          <a:bodyPr/>
          <a:lstStyle/>
          <a:p>
            <a:r>
              <a:rPr lang="en-US" dirty="0"/>
              <a:t>Forces of infection</a:t>
            </a:r>
          </a:p>
        </p:txBody>
      </p:sp>
      <p:pic>
        <p:nvPicPr>
          <p:cNvPr id="4" name="Picture 3">
            <a:extLst>
              <a:ext uri="{FF2B5EF4-FFF2-40B4-BE49-F238E27FC236}">
                <a16:creationId xmlns:a16="http://schemas.microsoft.com/office/drawing/2014/main" id="{86EE4803-98EE-1010-2355-01178D4F9DF5}"/>
              </a:ext>
            </a:extLst>
          </p:cNvPr>
          <p:cNvPicPr>
            <a:picLocks noChangeAspect="1"/>
          </p:cNvPicPr>
          <p:nvPr/>
        </p:nvPicPr>
        <p:blipFill>
          <a:blip r:embed="rId2"/>
          <a:srcRect r="88027"/>
          <a:stretch/>
        </p:blipFill>
        <p:spPr>
          <a:xfrm>
            <a:off x="76513" y="1689083"/>
            <a:ext cx="1394478" cy="148424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3B41F9-C1BE-0FF2-063F-989C4B226911}"/>
                  </a:ext>
                </a:extLst>
              </p:cNvPr>
              <p:cNvSpPr txBox="1"/>
              <p:nvPr/>
            </p:nvSpPr>
            <p:spPr>
              <a:xfrm>
                <a:off x="159026" y="3655151"/>
                <a:ext cx="11403496" cy="944874"/>
              </a:xfrm>
              <a:prstGeom prst="rect">
                <a:avLst/>
              </a:prstGeom>
              <a:noFill/>
            </p:spPr>
            <p:txBody>
              <a:bodyPr wrap="square">
                <a:spAutoFit/>
              </a:bodyPr>
              <a:lstStyle/>
              <a:p>
                <a14:m>
                  <m:oMath xmlns:m="http://schemas.openxmlformats.org/officeDocument/2006/math">
                    <m:sSub>
                      <m:sSubPr>
                        <m:ctrlPr>
                          <a:rPr lang="en-US" sz="3600" i="1" smtClean="0">
                            <a:solidFill>
                              <a:schemeClr val="accent3"/>
                            </a:solidFill>
                            <a:latin typeface="Cambria Math" panose="02040503050406030204" pitchFamily="18" charset="0"/>
                          </a:rPr>
                        </m:ctrlPr>
                      </m:sSubPr>
                      <m:e>
                        <m:r>
                          <a:rPr lang="en-US" sz="3600" b="1" i="1">
                            <a:solidFill>
                              <a:schemeClr val="accent3"/>
                            </a:solidFill>
                            <a:latin typeface="Cambria Math" panose="02040503050406030204" pitchFamily="18" charset="0"/>
                          </a:rPr>
                          <m:t>𝚽</m:t>
                        </m:r>
                      </m:e>
                      <m:sub>
                        <m:r>
                          <a:rPr lang="en-US" sz="3600" i="1">
                            <a:solidFill>
                              <a:schemeClr val="accent3"/>
                            </a:solidFill>
                            <a:latin typeface="Cambria Math" panose="02040503050406030204" pitchFamily="18" charset="0"/>
                          </a:rPr>
                          <m:t>𝐵</m:t>
                        </m:r>
                      </m:sub>
                    </m:sSub>
                    <m:r>
                      <a:rPr lang="en-US" sz="3600" b="0" i="1" smtClean="0">
                        <a:solidFill>
                          <a:schemeClr val="accent3"/>
                        </a:solidFill>
                        <a:latin typeface="Cambria Math" panose="02040503050406030204" pitchFamily="18" charset="0"/>
                      </a:rPr>
                      <m:t>    </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𝐵</m:t>
                        </m:r>
                      </m:sub>
                    </m:sSub>
                    <m:r>
                      <a:rPr lang="en-US" sz="3600" b="0" i="1" smtClean="0">
                        <a:solidFill>
                          <a:schemeClr val="tx1"/>
                        </a:solidFill>
                        <a:latin typeface="Cambria Math" panose="02040503050406030204" pitchFamily="18" charset="0"/>
                      </a:rPr>
                      <m:t>           ×</m:t>
                    </m:r>
                    <m:r>
                      <a:rPr lang="en-US" sz="3600" b="1" i="1" smtClean="0">
                        <a:solidFill>
                          <a:schemeClr val="tx1"/>
                        </a:solidFill>
                        <a:latin typeface="Cambria Math" panose="02040503050406030204" pitchFamily="18" charset="0"/>
                      </a:rPr>
                      <m:t>           </m:t>
                    </m:r>
                    <m:sSub>
                      <m:sSubPr>
                        <m:ctrlPr>
                          <a:rPr lang="en-US" sz="3600" b="1" i="1">
                            <a:latin typeface="Cambria Math" panose="02040503050406030204" pitchFamily="18" charset="0"/>
                          </a:rPr>
                        </m:ctrlPr>
                      </m:sSubPr>
                      <m:e>
                        <m:r>
                          <a:rPr lang="en-US" sz="3600" b="1" i="0" smtClean="0">
                            <a:latin typeface="Cambria Math" panose="02040503050406030204" pitchFamily="18" charset="0"/>
                          </a:rPr>
                          <m:t>𝚲</m:t>
                        </m:r>
                      </m:e>
                      <m:sub>
                        <m:r>
                          <a:rPr lang="en-US" sz="3600" i="1">
                            <a:latin typeface="Cambria Math" panose="02040503050406030204" pitchFamily="18" charset="0"/>
                          </a:rPr>
                          <m:t>𝐵</m:t>
                        </m:r>
                      </m:sub>
                    </m:sSub>
                    <m:r>
                      <a:rPr lang="en-US" sz="3600" b="0" i="1" smtClean="0">
                        <a:latin typeface="Cambria Math" panose="02040503050406030204" pitchFamily="18" charset="0"/>
                      </a:rPr>
                      <m:t>         </m:t>
                    </m:r>
                    <m:r>
                      <a:rPr lang="en-US" sz="3600" b="0" i="1" smtClean="0">
                        <a:solidFill>
                          <a:schemeClr val="tx1"/>
                        </a:solidFill>
                        <a:latin typeface="Cambria Math" panose="02040503050406030204" pitchFamily="18" charset="0"/>
                      </a:rPr>
                      <m:t>×               </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𝐼</m:t>
                            </m:r>
                          </m:e>
                          <m:sub>
                            <m:r>
                              <a:rPr lang="en-US" sz="3600" i="1">
                                <a:latin typeface="Cambria Math" panose="02040503050406030204" pitchFamily="18" charset="0"/>
                              </a:rPr>
                              <m:t>𝐻</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𝐾</m:t>
                            </m:r>
                          </m:e>
                          <m:sub>
                            <m:r>
                              <a:rPr lang="en-US" sz="3600" i="1">
                                <a:latin typeface="Cambria Math" panose="02040503050406030204" pitchFamily="18" charset="0"/>
                              </a:rPr>
                              <m:t>𝐻</m:t>
                            </m:r>
                          </m:sub>
                        </m:sSub>
                      </m:den>
                    </m:f>
                  </m:oMath>
                </a14:m>
                <a:r>
                  <a:rPr lang="en-US" sz="3600" dirty="0"/>
                  <a:t> </a:t>
                </a:r>
              </a:p>
            </p:txBody>
          </p:sp>
        </mc:Choice>
        <mc:Fallback xmlns="">
          <p:sp>
            <p:nvSpPr>
              <p:cNvPr id="6" name="TextBox 5">
                <a:extLst>
                  <a:ext uri="{FF2B5EF4-FFF2-40B4-BE49-F238E27FC236}">
                    <a16:creationId xmlns:a16="http://schemas.microsoft.com/office/drawing/2014/main" id="{693B41F9-C1BE-0FF2-063F-989C4B226911}"/>
                  </a:ext>
                </a:extLst>
              </p:cNvPr>
              <p:cNvSpPr txBox="1">
                <a:spLocks noRot="1" noChangeAspect="1" noMove="1" noResize="1" noEditPoints="1" noAdjustHandles="1" noChangeArrowheads="1" noChangeShapeType="1" noTextEdit="1"/>
              </p:cNvSpPr>
              <p:nvPr/>
            </p:nvSpPr>
            <p:spPr>
              <a:xfrm>
                <a:off x="159026" y="3655151"/>
                <a:ext cx="11403496" cy="9448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35698-4AA1-4C43-7901-06CD7E27EB51}"/>
                  </a:ext>
                </a:extLst>
              </p:cNvPr>
              <p:cNvSpPr txBox="1"/>
              <p:nvPr/>
            </p:nvSpPr>
            <p:spPr>
              <a:xfrm>
                <a:off x="159026" y="5391186"/>
                <a:ext cx="11403496" cy="1049711"/>
              </a:xfrm>
              <a:prstGeom prst="rect">
                <a:avLst/>
              </a:prstGeom>
              <a:noFill/>
            </p:spPr>
            <p:txBody>
              <a:bodyPr wrap="square">
                <a:spAutoFit/>
              </a:bodyPr>
              <a:lstStyle/>
              <a:p>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b="0" i="1">
                            <a:solidFill>
                              <a:srgbClr val="C00000"/>
                            </a:solidFill>
                            <a:latin typeface="Cambria Math" panose="02040503050406030204" pitchFamily="18" charset="0"/>
                          </a:rPr>
                          <m:t>𝛷</m:t>
                        </m:r>
                      </m:e>
                      <m:sub>
                        <m:r>
                          <a:rPr lang="en-US" sz="3600" b="0" i="1" smtClean="0">
                            <a:solidFill>
                              <a:srgbClr val="C00000"/>
                            </a:solidFill>
                            <a:latin typeface="Cambria Math" panose="02040503050406030204" pitchFamily="18" charset="0"/>
                          </a:rPr>
                          <m:t>𝐻</m:t>
                        </m:r>
                      </m:sub>
                    </m:sSub>
                    <m:r>
                      <a:rPr lang="en-US" sz="3600" b="0" i="1" smtClean="0">
                        <a:solidFill>
                          <a:srgbClr val="C00000"/>
                        </a:solidFill>
                        <a:latin typeface="Cambria Math" panose="02040503050406030204" pitchFamily="18" charset="0"/>
                      </a:rPr>
                      <m:t>    </m:t>
                    </m:r>
                    <m:r>
                      <a:rPr lang="en-US" sz="3600" b="0" i="1" smtClean="0">
                        <a:solidFill>
                          <a:schemeClr val="tx1"/>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1</m:t>
                            </m:r>
                          </m:e>
                        </m:acc>
                      </m:e>
                      <m:sup>
                        <m:r>
                          <a:rPr lang="en-US" sz="3600" b="0" i="1" smtClean="0">
                            <a:solidFill>
                              <a:schemeClr val="tx1"/>
                            </a:solidFill>
                            <a:latin typeface="Cambria Math" panose="02040503050406030204" pitchFamily="18" charset="0"/>
                          </a:rPr>
                          <m:t>𝑇</m:t>
                        </m:r>
                      </m:sup>
                    </m:sSup>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𝐻</m:t>
                        </m:r>
                      </m:sub>
                    </m:sSub>
                    <m:r>
                      <a:rPr lang="en-US" sz="3600" b="0" i="1" smtClean="0">
                        <a:solidFill>
                          <a:schemeClr val="tx1"/>
                        </a:solidFill>
                        <a:latin typeface="Cambria Math" panose="02040503050406030204" pitchFamily="18" charset="0"/>
                      </a:rPr>
                      <m:t>             ×         </m:t>
                    </m:r>
                    <m:sSub>
                      <m:sSubPr>
                        <m:ctrlPr>
                          <a:rPr lang="en-US" sz="3600" b="1" i="1" smtClean="0">
                            <a:solidFill>
                              <a:schemeClr val="tx1"/>
                            </a:solidFill>
                            <a:latin typeface="Cambria Math" panose="02040503050406030204" pitchFamily="18" charset="0"/>
                          </a:rPr>
                        </m:ctrlPr>
                      </m:sSubPr>
                      <m:e>
                        <m:r>
                          <a:rPr lang="en-US" sz="3600" b="1" i="0" smtClean="0">
                            <a:solidFill>
                              <a:schemeClr val="tx1"/>
                            </a:solidFill>
                            <a:latin typeface="Cambria Math" panose="02040503050406030204" pitchFamily="18" charset="0"/>
                          </a:rPr>
                          <m:t>𝚲</m:t>
                        </m:r>
                      </m:e>
                      <m:sub>
                        <m:r>
                          <a:rPr lang="en-US" sz="3600" b="1" i="1" smtClean="0">
                            <a:solidFill>
                              <a:schemeClr val="tx1"/>
                            </a:solidFill>
                            <a:latin typeface="Cambria Math" panose="02040503050406030204" pitchFamily="18" charset="0"/>
                          </a:rPr>
                          <m:t>𝑯</m:t>
                        </m:r>
                      </m:sub>
                    </m:sSub>
                    <m:r>
                      <a:rPr lang="en-US" sz="3600" b="1" i="1" smtClean="0">
                        <a:solidFill>
                          <a:schemeClr val="tx1"/>
                        </a:solidFill>
                        <a:latin typeface="Cambria Math" panose="02040503050406030204" pitchFamily="18" charset="0"/>
                      </a:rPr>
                      <m:t>           ×              </m:t>
                    </m:r>
                    <m:f>
                      <m:fPr>
                        <m:ctrlPr>
                          <a:rPr lang="en-US" sz="3600" b="1" i="1" smtClean="0">
                            <a:solidFill>
                              <a:schemeClr val="tx1"/>
                            </a:solidFill>
                            <a:latin typeface="Cambria Math" panose="02040503050406030204" pitchFamily="18" charset="0"/>
                          </a:rPr>
                        </m:ctrlPr>
                      </m:fPr>
                      <m:nu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𝐵</m:t>
                            </m:r>
                          </m:e>
                        </m:acc>
                      </m:num>
                      <m:den>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𝐾</m:t>
                            </m:r>
                          </m:e>
                          <m:sub>
                            <m:r>
                              <a:rPr lang="en-US" sz="3600" b="0" i="1" smtClean="0">
                                <a:solidFill>
                                  <a:schemeClr val="tx1"/>
                                </a:solidFill>
                                <a:latin typeface="Cambria Math" panose="02040503050406030204" pitchFamily="18" charset="0"/>
                              </a:rPr>
                              <m:t>𝐵</m:t>
                            </m:r>
                          </m:sub>
                        </m:sSub>
                      </m:den>
                    </m:f>
                  </m:oMath>
                </a14:m>
                <a:r>
                  <a:rPr lang="en-US" sz="3600" dirty="0"/>
                  <a:t> </a:t>
                </a:r>
                <a:endParaRPr lang="en-US" sz="3200" dirty="0"/>
              </a:p>
            </p:txBody>
          </p:sp>
        </mc:Choice>
        <mc:Fallback xmlns="">
          <p:sp>
            <p:nvSpPr>
              <p:cNvPr id="7" name="TextBox 6">
                <a:extLst>
                  <a:ext uri="{FF2B5EF4-FFF2-40B4-BE49-F238E27FC236}">
                    <a16:creationId xmlns:a16="http://schemas.microsoft.com/office/drawing/2014/main" id="{BA635698-4AA1-4C43-7901-06CD7E27EB51}"/>
                  </a:ext>
                </a:extLst>
              </p:cNvPr>
              <p:cNvSpPr txBox="1">
                <a:spLocks noRot="1" noChangeAspect="1" noMove="1" noResize="1" noEditPoints="1" noAdjustHandles="1" noChangeArrowheads="1" noChangeShapeType="1" noTextEdit="1"/>
              </p:cNvSpPr>
              <p:nvPr/>
            </p:nvSpPr>
            <p:spPr>
              <a:xfrm>
                <a:off x="159026" y="5391186"/>
                <a:ext cx="11403496" cy="1049711"/>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D394C3D-DCEF-8F5B-CD84-0D74113FBC32}"/>
              </a:ext>
            </a:extLst>
          </p:cNvPr>
          <p:cNvPicPr>
            <a:picLocks noChangeAspect="1"/>
          </p:cNvPicPr>
          <p:nvPr/>
        </p:nvPicPr>
        <p:blipFill>
          <a:blip r:embed="rId2"/>
          <a:srcRect l="72904" r="-540"/>
          <a:stretch/>
        </p:blipFill>
        <p:spPr>
          <a:xfrm>
            <a:off x="1464052" y="1689083"/>
            <a:ext cx="3218711" cy="1484243"/>
          </a:xfrm>
          <a:prstGeom prst="rect">
            <a:avLst/>
          </a:prstGeom>
        </p:spPr>
      </p:pic>
      <p:pic>
        <p:nvPicPr>
          <p:cNvPr id="9" name="Picture 8">
            <a:extLst>
              <a:ext uri="{FF2B5EF4-FFF2-40B4-BE49-F238E27FC236}">
                <a16:creationId xmlns:a16="http://schemas.microsoft.com/office/drawing/2014/main" id="{FA6331F1-0375-A981-08BB-AAE9221EFF61}"/>
              </a:ext>
            </a:extLst>
          </p:cNvPr>
          <p:cNvPicPr>
            <a:picLocks noChangeAspect="1"/>
          </p:cNvPicPr>
          <p:nvPr/>
        </p:nvPicPr>
        <p:blipFill>
          <a:blip r:embed="rId2"/>
          <a:srcRect l="38428" r="30111"/>
          <a:stretch/>
        </p:blipFill>
        <p:spPr>
          <a:xfrm>
            <a:off x="8116047" y="1689083"/>
            <a:ext cx="3664226" cy="1484243"/>
          </a:xfrm>
          <a:prstGeom prst="rect">
            <a:avLst/>
          </a:prstGeom>
        </p:spPr>
      </p:pic>
      <p:pic>
        <p:nvPicPr>
          <p:cNvPr id="10" name="Picture 9">
            <a:extLst>
              <a:ext uri="{FF2B5EF4-FFF2-40B4-BE49-F238E27FC236}">
                <a16:creationId xmlns:a16="http://schemas.microsoft.com/office/drawing/2014/main" id="{2AA38F6D-45A1-F040-7360-BD864B462621}"/>
              </a:ext>
            </a:extLst>
          </p:cNvPr>
          <p:cNvPicPr>
            <a:picLocks noChangeAspect="1"/>
          </p:cNvPicPr>
          <p:nvPr/>
        </p:nvPicPr>
        <p:blipFill>
          <a:blip r:embed="rId2"/>
          <a:srcRect l="11482" r="64076"/>
          <a:stretch/>
        </p:blipFill>
        <p:spPr>
          <a:xfrm>
            <a:off x="4976011" y="1689083"/>
            <a:ext cx="2846789" cy="1484243"/>
          </a:xfrm>
          <a:prstGeom prst="rect">
            <a:avLst/>
          </a:prstGeom>
        </p:spPr>
      </p:pic>
      <p:pic>
        <p:nvPicPr>
          <p:cNvPr id="11" name="Picture 10">
            <a:extLst>
              <a:ext uri="{FF2B5EF4-FFF2-40B4-BE49-F238E27FC236}">
                <a16:creationId xmlns:a16="http://schemas.microsoft.com/office/drawing/2014/main" id="{CFF60754-17F0-7B71-7069-64DD9B4D0B64}"/>
              </a:ext>
            </a:extLst>
          </p:cNvPr>
          <p:cNvPicPr>
            <a:picLocks noChangeAspect="1"/>
          </p:cNvPicPr>
          <p:nvPr/>
        </p:nvPicPr>
        <p:blipFill>
          <a:blip r:embed="rId2"/>
          <a:srcRect l="36226" r="61137"/>
          <a:stretch/>
        </p:blipFill>
        <p:spPr>
          <a:xfrm>
            <a:off x="4675824" y="1689083"/>
            <a:ext cx="307126" cy="1484243"/>
          </a:xfrm>
          <a:prstGeom prst="rect">
            <a:avLst/>
          </a:prstGeom>
        </p:spPr>
      </p:pic>
      <p:pic>
        <p:nvPicPr>
          <p:cNvPr id="13" name="Picture 12">
            <a:extLst>
              <a:ext uri="{FF2B5EF4-FFF2-40B4-BE49-F238E27FC236}">
                <a16:creationId xmlns:a16="http://schemas.microsoft.com/office/drawing/2014/main" id="{1E0114D0-5A11-30D6-DA51-27AD216610F0}"/>
              </a:ext>
            </a:extLst>
          </p:cNvPr>
          <p:cNvPicPr>
            <a:picLocks noChangeAspect="1"/>
          </p:cNvPicPr>
          <p:nvPr/>
        </p:nvPicPr>
        <p:blipFill>
          <a:blip r:embed="rId2"/>
          <a:srcRect l="36226" r="61137"/>
          <a:stretch/>
        </p:blipFill>
        <p:spPr>
          <a:xfrm>
            <a:off x="7815861" y="1689083"/>
            <a:ext cx="307126" cy="1484243"/>
          </a:xfrm>
          <a:prstGeom prst="rect">
            <a:avLst/>
          </a:prstGeom>
        </p:spPr>
      </p:pic>
    </p:spTree>
    <p:extLst>
      <p:ext uri="{BB962C8B-B14F-4D97-AF65-F5344CB8AC3E}">
        <p14:creationId xmlns:p14="http://schemas.microsoft.com/office/powerpoint/2010/main" val="3213627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4570738"/>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ℛ</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 </m:t>
                    </m:r>
                  </m:oMath>
                </a14:m>
                <a:r>
                  <a:rPr lang="en-US" sz="2000" dirty="0"/>
                  <a:t>    Pr(host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probability of surviving the extrinsic incubation period</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number of oviposition cycles w/ undeveloped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Host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Vector-host population ratio</a:t>
                </a: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4570738"/>
              </a:xfrm>
              <a:prstGeom prst="rect">
                <a:avLst/>
              </a:prstGeom>
              <a:blipFill>
                <a:blip r:embed="rId4"/>
                <a:stretch>
                  <a:fillRect l="-1026" b="-253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models of the mosquito biting process</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u="sng" dirty="0"/>
              <a:t>gonotrophic cycle duration</a:t>
            </a:r>
            <a:r>
              <a:rPr lang="en-US" sz="2400" b="1" dirty="0"/>
              <a:t>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06647237"/>
                  </p:ext>
                </p:extLst>
              </p:nvPr>
            </p:nvGraphicFramePr>
            <p:xfrm>
              <a:off x="838199" y="3806872"/>
              <a:ext cx="10664117" cy="2057147"/>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Standard:</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oMath>
                          </a14:m>
                          <a:r>
                            <a:rPr lang="en-US" sz="2600" i="1" dirty="0"/>
                            <a:t> </a:t>
                          </a:r>
                        </a:p>
                      </a:txBody>
                      <a:tcPr>
                        <a:noFill/>
                      </a:tcPr>
                    </a:tc>
                    <a:extLst>
                      <a:ext uri="{0D108BD9-81ED-4DB2-BD59-A6C34878D82A}">
                        <a16:rowId xmlns:a16="http://schemas.microsoft.com/office/drawing/2014/main" val="1839332133"/>
                      </a:ext>
                    </a:extLst>
                  </a:tr>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r>
                                <a:rPr lang="en-US" sz="2800" b="0" i="1" smtClean="0">
                                  <a:latin typeface="Cambria Math" panose="02040503050406030204" pitchFamily="18" charset="0"/>
                                </a:rPr>
                                <m:t> +</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046946728"/>
                      </a:ext>
                    </a:extLst>
                  </a:tr>
                  <a:tr h="370840">
                    <a:tc>
                      <a:txBody>
                        <a:bodyPr/>
                        <a:lstStyle/>
                        <a:p>
                          <a:r>
                            <a:rPr lang="en-US" sz="2600" b="1" dirty="0"/>
                            <a:t>General: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1" i="1" smtClean="0">
                                          <a:latin typeface="Cambria Math" panose="02040503050406030204" pitchFamily="18" charset="0"/>
                                        </a:rPr>
                                        <m:t>𝐀</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06647237"/>
                  </p:ext>
                </p:extLst>
              </p:nvPr>
            </p:nvGraphicFramePr>
            <p:xfrm>
              <a:off x="838199" y="3806872"/>
              <a:ext cx="10664117" cy="2057147"/>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59397">
                    <a:tc>
                      <a:txBody>
                        <a:bodyPr/>
                        <a:lstStyle/>
                        <a:p>
                          <a:r>
                            <a:rPr lang="en-US" sz="2600" b="1" dirty="0"/>
                            <a:t>Standard:</a:t>
                          </a:r>
                        </a:p>
                      </a:txBody>
                      <a:tcPr>
                        <a:noFill/>
                      </a:tcPr>
                    </a:tc>
                    <a:tc>
                      <a:txBody>
                        <a:bodyPr/>
                        <a:lstStyle/>
                        <a:p>
                          <a:endParaRPr lang="en-US"/>
                        </a:p>
                      </a:txBody>
                      <a:tcPr>
                        <a:blipFill>
                          <a:blip r:embed="rId3"/>
                          <a:stretch>
                            <a:fillRect l="-176961" t="-7200" r="-582353" b="-191200"/>
                          </a:stretch>
                        </a:blipFill>
                      </a:tcPr>
                    </a:tc>
                    <a:tc>
                      <a:txBody>
                        <a:bodyPr/>
                        <a:lstStyle/>
                        <a:p>
                          <a:endParaRPr lang="en-US"/>
                        </a:p>
                      </a:txBody>
                      <a:tcPr>
                        <a:blipFill>
                          <a:blip r:embed="rId3"/>
                          <a:stretch>
                            <a:fillRect l="-47639" t="-7200" r="-169" b="-191200"/>
                          </a:stretch>
                        </a:blipFill>
                      </a:tcPr>
                    </a:tc>
                    <a:extLst>
                      <a:ext uri="{0D108BD9-81ED-4DB2-BD59-A6C34878D82A}">
                        <a16:rowId xmlns:a16="http://schemas.microsoft.com/office/drawing/2014/main" val="1839332133"/>
                      </a:ext>
                    </a:extLst>
                  </a:tr>
                  <a:tr h="759397">
                    <a:tc>
                      <a:txBody>
                        <a:bodyPr/>
                        <a:lstStyle/>
                        <a:p>
                          <a:r>
                            <a:rPr lang="en-US" sz="2600" b="1" dirty="0"/>
                            <a:t>Exponential:</a:t>
                          </a:r>
                        </a:p>
                      </a:txBody>
                      <a:tcPr>
                        <a:noFill/>
                      </a:tcPr>
                    </a:tc>
                    <a:tc>
                      <a:txBody>
                        <a:bodyPr/>
                        <a:lstStyle/>
                        <a:p>
                          <a:endParaRPr lang="en-US"/>
                        </a:p>
                      </a:txBody>
                      <a:tcPr>
                        <a:blipFill>
                          <a:blip r:embed="rId3"/>
                          <a:stretch>
                            <a:fillRect l="-176961" t="-107200" r="-582353" b="-91200"/>
                          </a:stretch>
                        </a:blipFill>
                      </a:tcPr>
                    </a:tc>
                    <a:tc>
                      <a:txBody>
                        <a:bodyPr/>
                        <a:lstStyle/>
                        <a:p>
                          <a:endParaRPr lang="en-US"/>
                        </a:p>
                      </a:txBody>
                      <a:tcPr>
                        <a:blipFill>
                          <a:blip r:embed="rId3"/>
                          <a:stretch>
                            <a:fillRect l="-47639" t="-107200" r="-169" b="-91200"/>
                          </a:stretch>
                        </a:blipFill>
                      </a:tcPr>
                    </a:tc>
                    <a:extLst>
                      <a:ext uri="{0D108BD9-81ED-4DB2-BD59-A6C34878D82A}">
                        <a16:rowId xmlns:a16="http://schemas.microsoft.com/office/drawing/2014/main" val="1046946728"/>
                      </a:ext>
                    </a:extLst>
                  </a:tr>
                  <a:tr h="538353">
                    <a:tc>
                      <a:txBody>
                        <a:bodyPr/>
                        <a:lstStyle/>
                        <a:p>
                          <a:r>
                            <a:rPr lang="en-US" sz="2600" b="1" dirty="0"/>
                            <a:t>General:</a:t>
                          </a:r>
                        </a:p>
                      </a:txBody>
                      <a:tcPr>
                        <a:noFill/>
                      </a:tcPr>
                    </a:tc>
                    <a:tc>
                      <a:txBody>
                        <a:bodyPr/>
                        <a:lstStyle/>
                        <a:p>
                          <a:endParaRPr lang="en-US"/>
                        </a:p>
                      </a:txBody>
                      <a:tcPr>
                        <a:blipFill>
                          <a:blip r:embed="rId3"/>
                          <a:stretch>
                            <a:fillRect l="-176961" t="-294318" r="-582353" b="-29545"/>
                          </a:stretch>
                        </a:blipFill>
                      </a:tcPr>
                    </a:tc>
                    <a:tc>
                      <a:txBody>
                        <a:bodyPr/>
                        <a:lstStyle/>
                        <a:p>
                          <a:endParaRPr lang="en-US"/>
                        </a:p>
                      </a:txBody>
                      <a:tcPr anchor="ctr">
                        <a:blipFill>
                          <a:blip r:embed="rId3"/>
                          <a:stretch>
                            <a:fillRect l="-47639" t="-294318" r="-169" b="-29545"/>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5F3A54-D4F3-5354-726E-428E83A709DB}"/>
              </a:ext>
            </a:extLst>
          </p:cNvPr>
          <p:cNvSpPr txBox="1"/>
          <p:nvPr/>
        </p:nvSpPr>
        <p:spPr>
          <a:xfrm>
            <a:off x="1192696" y="1073426"/>
            <a:ext cx="7070034" cy="5078313"/>
          </a:xfrm>
          <a:prstGeom prst="rect">
            <a:avLst/>
          </a:prstGeom>
          <a:noFill/>
        </p:spPr>
        <p:txBody>
          <a:bodyPr wrap="square" rtlCol="0">
            <a:spAutoFit/>
          </a:bodyPr>
          <a:lstStyle/>
          <a:p>
            <a:r>
              <a:rPr lang="en-US" dirty="0"/>
              <a:t>For each model type, introduce:</a:t>
            </a:r>
          </a:p>
          <a:p>
            <a:pPr marL="342900" indent="-342900">
              <a:buAutoNum type="alphaLcPeriod"/>
            </a:pPr>
            <a:r>
              <a:rPr lang="en-US" dirty="0"/>
              <a:t>Transition rate matrix (and key parameters)</a:t>
            </a:r>
          </a:p>
          <a:p>
            <a:pPr marL="342900" indent="-342900">
              <a:buAutoNum type="alphaLcPeriod"/>
            </a:pPr>
            <a:r>
              <a:rPr lang="en-US" dirty="0"/>
              <a:t>Initial vector, alpha</a:t>
            </a:r>
          </a:p>
          <a:p>
            <a:pPr marL="342900" indent="-342900">
              <a:buAutoNum type="alphaLcPeriod"/>
            </a:pPr>
            <a:r>
              <a:rPr lang="en-US" dirty="0"/>
              <a:t>Contact rates</a:t>
            </a:r>
          </a:p>
          <a:p>
            <a:pPr marL="342900" indent="-342900">
              <a:buAutoNum type="alphaLcPeriod"/>
            </a:pPr>
            <a:r>
              <a:rPr lang="en-US" dirty="0"/>
              <a:t>Transmission probabilities</a:t>
            </a:r>
          </a:p>
          <a:p>
            <a:pPr marL="342900" indent="-342900">
              <a:buAutoNum type="alphaLcPeriod"/>
            </a:pPr>
            <a:r>
              <a:rPr lang="en-US" dirty="0"/>
              <a:t>Any special properties (i.e. how theta is determined)</a:t>
            </a:r>
          </a:p>
          <a:p>
            <a:pPr marL="342900" indent="-342900">
              <a:buAutoNum type="alphaLcPeriod"/>
            </a:pPr>
            <a:endParaRPr lang="en-US" dirty="0"/>
          </a:p>
          <a:p>
            <a:r>
              <a:rPr lang="en-US" dirty="0"/>
              <a:t>What order?</a:t>
            </a:r>
          </a:p>
          <a:p>
            <a:r>
              <a:rPr lang="en-US" dirty="0"/>
              <a:t>Maybe start with the standard model since its straightforward</a:t>
            </a:r>
          </a:p>
          <a:p>
            <a:r>
              <a:rPr lang="en-US" dirty="0"/>
              <a:t>Then move on to mechanistic since it’s the most involved and might make explaining the later ones easier</a:t>
            </a:r>
          </a:p>
          <a:p>
            <a:endParaRPr lang="en-US" dirty="0"/>
          </a:p>
          <a:p>
            <a:pPr marL="342900" indent="-342900">
              <a:buAutoNum type="arabicPeriod"/>
            </a:pPr>
            <a:r>
              <a:rPr lang="en-US" dirty="0"/>
              <a:t>Standard</a:t>
            </a:r>
          </a:p>
          <a:p>
            <a:pPr marL="342900" indent="-342900">
              <a:buAutoNum type="arabicPeriod"/>
            </a:pPr>
            <a:r>
              <a:rPr lang="en-US" dirty="0"/>
              <a:t>Mechanistic</a:t>
            </a:r>
          </a:p>
          <a:p>
            <a:pPr marL="342900" indent="-342900">
              <a:buAutoNum type="arabicPeriod"/>
            </a:pPr>
            <a:r>
              <a:rPr lang="en-US" dirty="0"/>
              <a:t>Exponential</a:t>
            </a:r>
          </a:p>
          <a:p>
            <a:pPr marL="342900" indent="-342900">
              <a:buAutoNum type="arabicPeriod"/>
            </a:pPr>
            <a:r>
              <a:rPr lang="en-US" dirty="0"/>
              <a:t>Phenomenological</a:t>
            </a:r>
          </a:p>
          <a:p>
            <a:pPr marL="342900" indent="-342900">
              <a:buAutoNum type="arabicPeriod"/>
            </a:pPr>
            <a:r>
              <a:rPr lang="en-US" dirty="0"/>
              <a:t>Empirical</a:t>
            </a:r>
          </a:p>
          <a:p>
            <a:pPr marL="342900" indent="-342900">
              <a:buAutoNum type="alphaLcPeriod"/>
            </a:pPr>
            <a:endParaRPr lang="en-US" dirty="0"/>
          </a:p>
        </p:txBody>
      </p:sp>
    </p:spTree>
    <p:extLst>
      <p:ext uri="{BB962C8B-B14F-4D97-AF65-F5344CB8AC3E}">
        <p14:creationId xmlns:p14="http://schemas.microsoft.com/office/powerpoint/2010/main" val="772211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17A171-AC63-5714-31CB-E4F7EB709922}"/>
              </a:ext>
            </a:extLst>
          </p:cNvPr>
          <p:cNvGrpSpPr/>
          <p:nvPr/>
        </p:nvGrpSpPr>
        <p:grpSpPr>
          <a:xfrm>
            <a:off x="476793" y="1072138"/>
            <a:ext cx="4865987" cy="5513024"/>
            <a:chOff x="193318" y="472894"/>
            <a:chExt cx="3168255" cy="3589542"/>
          </a:xfrm>
        </p:grpSpPr>
        <p:pic>
          <p:nvPicPr>
            <p:cNvPr id="2" name="Content Placeholder 5">
              <a:extLst>
                <a:ext uri="{FF2B5EF4-FFF2-40B4-BE49-F238E27FC236}">
                  <a16:creationId xmlns:a16="http://schemas.microsoft.com/office/drawing/2014/main" id="{40E48665-99FE-457B-8642-D6D023DC4093}"/>
                </a:ext>
              </a:extLst>
            </p:cNvPr>
            <p:cNvPicPr>
              <a:picLocks noChangeAspect="1"/>
            </p:cNvPicPr>
            <p:nvPr/>
          </p:nvPicPr>
          <p:blipFill>
            <a:blip r:embed="rId3"/>
            <a:stretch>
              <a:fillRect/>
            </a:stretch>
          </p:blipFill>
          <p:spPr>
            <a:xfrm>
              <a:off x="193318" y="472894"/>
              <a:ext cx="3168255" cy="3288951"/>
            </a:xfrm>
            <a:prstGeom prst="rect">
              <a:avLst/>
            </a:prstGeom>
          </p:spPr>
        </p:pic>
        <p:sp>
          <p:nvSpPr>
            <p:cNvPr id="7" name="TextBox 6">
              <a:extLst>
                <a:ext uri="{FF2B5EF4-FFF2-40B4-BE49-F238E27FC236}">
                  <a16:creationId xmlns:a16="http://schemas.microsoft.com/office/drawing/2014/main" id="{CD42FCCF-B266-40DA-880F-CD65966E2F5C}"/>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grpSp>
        <p:nvGrpSpPr>
          <p:cNvPr id="22" name="Group 21">
            <a:extLst>
              <a:ext uri="{FF2B5EF4-FFF2-40B4-BE49-F238E27FC236}">
                <a16:creationId xmlns:a16="http://schemas.microsoft.com/office/drawing/2014/main" id="{C86234C2-38A7-F008-92CB-427B5CF19912}"/>
              </a:ext>
            </a:extLst>
          </p:cNvPr>
          <p:cNvGrpSpPr/>
          <p:nvPr/>
        </p:nvGrpSpPr>
        <p:grpSpPr>
          <a:xfrm>
            <a:off x="6710906" y="4688527"/>
            <a:ext cx="1960076" cy="1665802"/>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6710906" y="2001700"/>
            <a:ext cx="1960076" cy="173334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9513523" y="4119538"/>
            <a:ext cx="1617961" cy="2234791"/>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9433753" y="1529482"/>
            <a:ext cx="1697731" cy="2205562"/>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sp>
        <p:nvSpPr>
          <p:cNvPr id="8" name="TextBox 7">
            <a:extLst>
              <a:ext uri="{FF2B5EF4-FFF2-40B4-BE49-F238E27FC236}">
                <a16:creationId xmlns:a16="http://schemas.microsoft.com/office/drawing/2014/main" id="{C4142A19-8B98-962C-F851-A3A94FE02483}"/>
              </a:ext>
            </a:extLst>
          </p:cNvPr>
          <p:cNvSpPr txBox="1"/>
          <p:nvPr/>
        </p:nvSpPr>
        <p:spPr>
          <a:xfrm>
            <a:off x="1431196" y="210633"/>
            <a:ext cx="9329607" cy="830997"/>
          </a:xfrm>
          <a:prstGeom prst="rect">
            <a:avLst/>
          </a:prstGeom>
          <a:noFill/>
        </p:spPr>
        <p:txBody>
          <a:bodyPr wrap="square">
            <a:spAutoFit/>
          </a:bodyPr>
          <a:lstStyle/>
          <a:p>
            <a:r>
              <a:rPr lang="en-US" sz="2400" b="1" dirty="0"/>
              <a:t>Over 25% of recent emerging infectious disease outbreaks were due to </a:t>
            </a:r>
            <a:r>
              <a:rPr lang="en-US" sz="2400" b="1" u="sng" dirty="0"/>
              <a:t>mosquito-borne zoonotic pathogens</a:t>
            </a:r>
            <a:r>
              <a:rPr lang="en-US" sz="2400" b="1" dirty="0"/>
              <a:t> </a:t>
            </a:r>
            <a:r>
              <a:rPr lang="en-US" sz="1200" dirty="0"/>
              <a:t>(Jones 2008, Gould 2017)</a:t>
            </a:r>
            <a:endParaRPr lang="en-US" sz="2400" dirty="0"/>
          </a:p>
        </p:txBody>
      </p:sp>
    </p:spTree>
    <p:extLst>
      <p:ext uri="{BB962C8B-B14F-4D97-AF65-F5344CB8AC3E}">
        <p14:creationId xmlns:p14="http://schemas.microsoft.com/office/powerpoint/2010/main" val="2348482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F3CE-4ABF-8501-C371-769787D64A94}"/>
              </a:ext>
            </a:extLst>
          </p:cNvPr>
          <p:cNvSpPr>
            <a:spLocks noGrp="1"/>
          </p:cNvSpPr>
          <p:nvPr>
            <p:ph type="title"/>
          </p:nvPr>
        </p:nvSpPr>
        <p:spPr>
          <a:xfrm>
            <a:off x="0" y="0"/>
            <a:ext cx="4572000" cy="1325563"/>
          </a:xfrm>
          <a:solidFill>
            <a:srgbClr val="7570B3"/>
          </a:solidFill>
        </p:spPr>
        <p:txBody>
          <a:bodyPr/>
          <a:lstStyle/>
          <a:p>
            <a:r>
              <a:rPr lang="en-US" dirty="0"/>
              <a:t>Mechanistic</a:t>
            </a:r>
          </a:p>
        </p:txBody>
      </p:sp>
      <p:grpSp>
        <p:nvGrpSpPr>
          <p:cNvPr id="8" name="Group 7">
            <a:extLst>
              <a:ext uri="{FF2B5EF4-FFF2-40B4-BE49-F238E27FC236}">
                <a16:creationId xmlns:a16="http://schemas.microsoft.com/office/drawing/2014/main" id="{553375C8-FD9C-6A6E-34BB-5513F6DB50A9}"/>
              </a:ext>
            </a:extLst>
          </p:cNvPr>
          <p:cNvGrpSpPr/>
          <p:nvPr/>
        </p:nvGrpSpPr>
        <p:grpSpPr>
          <a:xfrm>
            <a:off x="0" y="2336877"/>
            <a:ext cx="5563213" cy="1877493"/>
            <a:chOff x="3294514" y="2336877"/>
            <a:chExt cx="5563213" cy="1877493"/>
          </a:xfrm>
        </p:grpSpPr>
        <p:pic>
          <p:nvPicPr>
            <p:cNvPr id="5" name="Picture 4">
              <a:extLst>
                <a:ext uri="{FF2B5EF4-FFF2-40B4-BE49-F238E27FC236}">
                  <a16:creationId xmlns:a16="http://schemas.microsoft.com/office/drawing/2014/main" id="{15BB3EE4-753B-F707-4209-76BE1F8AF455}"/>
                </a:ext>
              </a:extLst>
            </p:cNvPr>
            <p:cNvPicPr>
              <a:picLocks noChangeAspect="1"/>
            </p:cNvPicPr>
            <p:nvPr/>
          </p:nvPicPr>
          <p:blipFill>
            <a:blip r:embed="rId2"/>
            <a:stretch>
              <a:fillRect/>
            </a:stretch>
          </p:blipFill>
          <p:spPr>
            <a:xfrm>
              <a:off x="3294514" y="2643630"/>
              <a:ext cx="5563213" cy="1570740"/>
            </a:xfrm>
            <a:prstGeom prst="rect">
              <a:avLst/>
            </a:prstGeom>
          </p:spPr>
        </p:pic>
        <p:pic>
          <p:nvPicPr>
            <p:cNvPr id="7" name="Picture 6">
              <a:extLst>
                <a:ext uri="{FF2B5EF4-FFF2-40B4-BE49-F238E27FC236}">
                  <a16:creationId xmlns:a16="http://schemas.microsoft.com/office/drawing/2014/main" id="{90285E89-06B4-407F-1AA4-E7F9AA8B7B7B}"/>
                </a:ext>
              </a:extLst>
            </p:cNvPr>
            <p:cNvPicPr>
              <a:picLocks noChangeAspect="1"/>
            </p:cNvPicPr>
            <p:nvPr/>
          </p:nvPicPr>
          <p:blipFill>
            <a:blip r:embed="rId3"/>
            <a:srcRect l="7363" t="16721"/>
            <a:stretch/>
          </p:blipFill>
          <p:spPr>
            <a:xfrm>
              <a:off x="3294514" y="2336877"/>
              <a:ext cx="1223691" cy="306753"/>
            </a:xfrm>
            <a:prstGeom prst="rect">
              <a:avLst/>
            </a:prstGeom>
          </p:spPr>
        </p:pic>
      </p:grpSp>
      <p:pic>
        <p:nvPicPr>
          <p:cNvPr id="10" name="Picture 9">
            <a:extLst>
              <a:ext uri="{FF2B5EF4-FFF2-40B4-BE49-F238E27FC236}">
                <a16:creationId xmlns:a16="http://schemas.microsoft.com/office/drawing/2014/main" id="{7C051CC8-6AD5-F045-B325-C4DEE42DCD05}"/>
              </a:ext>
            </a:extLst>
          </p:cNvPr>
          <p:cNvPicPr>
            <a:picLocks noChangeAspect="1"/>
          </p:cNvPicPr>
          <p:nvPr/>
        </p:nvPicPr>
        <p:blipFill>
          <a:blip r:embed="rId4"/>
          <a:srcRect b="51922"/>
          <a:stretch/>
        </p:blipFill>
        <p:spPr>
          <a:xfrm>
            <a:off x="6538759" y="4214370"/>
            <a:ext cx="4885805" cy="1740376"/>
          </a:xfrm>
          <a:prstGeom prst="rect">
            <a:avLst/>
          </a:prstGeom>
        </p:spPr>
      </p:pic>
      <p:pic>
        <p:nvPicPr>
          <p:cNvPr id="11" name="Picture 10">
            <a:extLst>
              <a:ext uri="{FF2B5EF4-FFF2-40B4-BE49-F238E27FC236}">
                <a16:creationId xmlns:a16="http://schemas.microsoft.com/office/drawing/2014/main" id="{DA738449-0F10-CAE1-D31F-CE4F83FAFE40}"/>
              </a:ext>
            </a:extLst>
          </p:cNvPr>
          <p:cNvPicPr>
            <a:picLocks noChangeAspect="1"/>
          </p:cNvPicPr>
          <p:nvPr/>
        </p:nvPicPr>
        <p:blipFill>
          <a:blip r:embed="rId4"/>
          <a:srcRect t="55400"/>
          <a:stretch/>
        </p:blipFill>
        <p:spPr>
          <a:xfrm>
            <a:off x="6421612" y="2336877"/>
            <a:ext cx="4885805" cy="1614479"/>
          </a:xfrm>
          <a:prstGeom prst="rect">
            <a:avLst/>
          </a:prstGeom>
        </p:spPr>
      </p:pic>
    </p:spTree>
    <p:extLst>
      <p:ext uri="{BB962C8B-B14F-4D97-AF65-F5344CB8AC3E}">
        <p14:creationId xmlns:p14="http://schemas.microsoft.com/office/powerpoint/2010/main" val="3265309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5640B-5717-AEEF-B568-0A8EACB4E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1DE1E-C7BA-8E47-25F5-B07D17D795CC}"/>
              </a:ext>
            </a:extLst>
          </p:cNvPr>
          <p:cNvSpPr>
            <a:spLocks noGrp="1"/>
          </p:cNvSpPr>
          <p:nvPr>
            <p:ph type="title"/>
          </p:nvPr>
        </p:nvSpPr>
        <p:spPr>
          <a:xfrm>
            <a:off x="0" y="0"/>
            <a:ext cx="4572000" cy="1325563"/>
          </a:xfrm>
          <a:solidFill>
            <a:srgbClr val="1B9E77"/>
          </a:solidFill>
        </p:spPr>
        <p:txBody>
          <a:bodyPr/>
          <a:lstStyle/>
          <a:p>
            <a:r>
              <a:rPr lang="en-US" dirty="0"/>
              <a:t>Empirical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4EBD42-D593-0F41-EEFA-D344EB730912}"/>
                  </a:ext>
                </a:extLst>
              </p:cNvPr>
              <p:cNvSpPr txBox="1"/>
              <p:nvPr/>
            </p:nvSpPr>
            <p:spPr>
              <a:xfrm>
                <a:off x="1106556" y="2435087"/>
                <a:ext cx="6804992" cy="553998"/>
              </a:xfrm>
              <a:prstGeom prst="rect">
                <a:avLst/>
              </a:prstGeom>
              <a:noFill/>
            </p:spPr>
            <p:txBody>
              <a:bodyPr wrap="square" lIns="0" tIns="0" rIns="0" bIns="0" rtlCol="0">
                <a:spAutoFit/>
              </a:bodyPr>
              <a:lstStyle/>
              <a:p>
                <a14:m>
                  <m:oMath xmlns:m="http://schemas.openxmlformats.org/officeDocument/2006/math">
                    <m:r>
                      <a:rPr lang="en-US" b="1" i="1" smtClean="0">
                        <a:latin typeface="Cambria Math" panose="02040503050406030204" pitchFamily="18" charset="0"/>
                      </a:rPr>
                      <m:t>𝑨</m:t>
                    </m:r>
                  </m:oMath>
                </a14:m>
                <a:r>
                  <a:rPr lang="en-US" b="1" dirty="0"/>
                  <a:t> </a:t>
                </a:r>
                <a:r>
                  <a:rPr lang="en-US" dirty="0"/>
                  <a:t>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r>
                      <a:rPr lang="en-US" b="0" i="1" dirty="0" smtClean="0">
                        <a:latin typeface="Cambria Math" panose="02040503050406030204" pitchFamily="18" charset="0"/>
                      </a:rPr>
                      <m:t> </m:t>
                    </m:r>
                    <m:r>
                      <a:rPr lang="en-US" b="0" i="1" smtClean="0">
                        <a:latin typeface="Cambria Math" panose="02040503050406030204" pitchFamily="18" charset="0"/>
                      </a:rPr>
                      <m:t> </m:t>
                    </m:r>
                  </m:oMath>
                </a14:m>
                <a:r>
                  <a:rPr lang="en-US" dirty="0"/>
                  <a:t>are fit to toy data representing empirically measured gonotrophic cycle durations that follow a log-normal distribution</a:t>
                </a:r>
              </a:p>
            </p:txBody>
          </p:sp>
        </mc:Choice>
        <mc:Fallback xmlns="">
          <p:sp>
            <p:nvSpPr>
              <p:cNvPr id="3" name="TextBox 2">
                <a:extLst>
                  <a:ext uri="{FF2B5EF4-FFF2-40B4-BE49-F238E27FC236}">
                    <a16:creationId xmlns:a16="http://schemas.microsoft.com/office/drawing/2014/main" id="{0C4EBD42-D593-0F41-EEFA-D344EB730912}"/>
                  </a:ext>
                </a:extLst>
              </p:cNvPr>
              <p:cNvSpPr txBox="1">
                <a:spLocks noRot="1" noChangeAspect="1" noMove="1" noResize="1" noEditPoints="1" noAdjustHandles="1" noChangeArrowheads="1" noChangeShapeType="1" noTextEdit="1"/>
              </p:cNvSpPr>
              <p:nvPr/>
            </p:nvSpPr>
            <p:spPr>
              <a:xfrm>
                <a:off x="1106556" y="2435087"/>
                <a:ext cx="6804992" cy="553998"/>
              </a:xfrm>
              <a:prstGeom prst="rect">
                <a:avLst/>
              </a:prstGeom>
              <a:blipFill>
                <a:blip r:embed="rId2"/>
                <a:stretch>
                  <a:fillRect l="-2151" t="-23077" b="-263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24720E-BBAF-A175-5994-8F657141E331}"/>
              </a:ext>
            </a:extLst>
          </p:cNvPr>
          <p:cNvPicPr>
            <a:picLocks noChangeAspect="1"/>
          </p:cNvPicPr>
          <p:nvPr/>
        </p:nvPicPr>
        <p:blipFill>
          <a:blip r:embed="rId3"/>
          <a:stretch>
            <a:fillRect/>
          </a:stretch>
        </p:blipFill>
        <p:spPr>
          <a:xfrm>
            <a:off x="1106556" y="5026779"/>
            <a:ext cx="4293073" cy="419146"/>
          </a:xfrm>
          <a:prstGeom prst="rect">
            <a:avLst/>
          </a:prstGeom>
        </p:spPr>
      </p:pic>
      <p:pic>
        <p:nvPicPr>
          <p:cNvPr id="7" name="Picture 6">
            <a:extLst>
              <a:ext uri="{FF2B5EF4-FFF2-40B4-BE49-F238E27FC236}">
                <a16:creationId xmlns:a16="http://schemas.microsoft.com/office/drawing/2014/main" id="{CCAD0596-9A18-E5B5-DD1D-E7C00A690223}"/>
              </a:ext>
            </a:extLst>
          </p:cNvPr>
          <p:cNvPicPr>
            <a:picLocks noChangeAspect="1"/>
          </p:cNvPicPr>
          <p:nvPr/>
        </p:nvPicPr>
        <p:blipFill>
          <a:blip r:embed="rId4"/>
          <a:stretch>
            <a:fillRect/>
          </a:stretch>
        </p:blipFill>
        <p:spPr>
          <a:xfrm>
            <a:off x="1106556" y="3832229"/>
            <a:ext cx="1016112" cy="351405"/>
          </a:xfrm>
          <a:prstGeom prst="rect">
            <a:avLst/>
          </a:prstGeom>
        </p:spPr>
      </p:pic>
      <p:pic>
        <p:nvPicPr>
          <p:cNvPr id="9" name="Picture 8">
            <a:extLst>
              <a:ext uri="{FF2B5EF4-FFF2-40B4-BE49-F238E27FC236}">
                <a16:creationId xmlns:a16="http://schemas.microsoft.com/office/drawing/2014/main" id="{91A28295-C3A8-520E-E404-F5314406F645}"/>
              </a:ext>
            </a:extLst>
          </p:cNvPr>
          <p:cNvPicPr>
            <a:picLocks noChangeAspect="1"/>
          </p:cNvPicPr>
          <p:nvPr/>
        </p:nvPicPr>
        <p:blipFill>
          <a:blip r:embed="rId5"/>
          <a:srcRect t="11703" b="-1"/>
          <a:stretch/>
        </p:blipFill>
        <p:spPr>
          <a:xfrm>
            <a:off x="2403116" y="3832229"/>
            <a:ext cx="952605" cy="351405"/>
          </a:xfrm>
          <a:prstGeom prst="rect">
            <a:avLst/>
          </a:prstGeom>
        </p:spPr>
      </p:pic>
    </p:spTree>
    <p:extLst>
      <p:ext uri="{BB962C8B-B14F-4D97-AF65-F5344CB8AC3E}">
        <p14:creationId xmlns:p14="http://schemas.microsoft.com/office/powerpoint/2010/main" val="104066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23376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2B01E-9531-6116-01CC-D851E04B2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987B2-C68E-AF8E-6DD4-6F6C25E819A4}"/>
              </a:ext>
            </a:extLst>
          </p:cNvPr>
          <p:cNvSpPr>
            <a:spLocks noGrp="1"/>
          </p:cNvSpPr>
          <p:nvPr>
            <p:ph type="title"/>
          </p:nvPr>
        </p:nvSpPr>
        <p:spPr>
          <a:xfrm>
            <a:off x="0" y="0"/>
            <a:ext cx="4572000" cy="1325563"/>
          </a:xfrm>
          <a:solidFill>
            <a:srgbClr val="D95F02"/>
          </a:solidFill>
        </p:spPr>
        <p:txBody>
          <a:bodyPr/>
          <a:lstStyle/>
          <a:p>
            <a:r>
              <a:rPr lang="en-US" dirty="0"/>
              <a:t>Phenomenological</a:t>
            </a:r>
          </a:p>
        </p:txBody>
      </p:sp>
      <p:pic>
        <p:nvPicPr>
          <p:cNvPr id="4" name="Picture 3">
            <a:extLst>
              <a:ext uri="{FF2B5EF4-FFF2-40B4-BE49-F238E27FC236}">
                <a16:creationId xmlns:a16="http://schemas.microsoft.com/office/drawing/2014/main" id="{59535EBB-54B8-82ED-C58E-EE97A068EE60}"/>
              </a:ext>
            </a:extLst>
          </p:cNvPr>
          <p:cNvPicPr>
            <a:picLocks noChangeAspect="1"/>
          </p:cNvPicPr>
          <p:nvPr/>
        </p:nvPicPr>
        <p:blipFill>
          <a:blip r:embed="rId2"/>
          <a:stretch>
            <a:fillRect/>
          </a:stretch>
        </p:blipFill>
        <p:spPr>
          <a:xfrm>
            <a:off x="876766" y="1782842"/>
            <a:ext cx="4885805" cy="2311655"/>
          </a:xfrm>
          <a:prstGeom prst="rect">
            <a:avLst/>
          </a:prstGeom>
        </p:spPr>
      </p:pic>
      <p:pic>
        <p:nvPicPr>
          <p:cNvPr id="6" name="Picture 5">
            <a:extLst>
              <a:ext uri="{FF2B5EF4-FFF2-40B4-BE49-F238E27FC236}">
                <a16:creationId xmlns:a16="http://schemas.microsoft.com/office/drawing/2014/main" id="{45E19C63-0EF1-098C-571C-E01B746652CE}"/>
              </a:ext>
            </a:extLst>
          </p:cNvPr>
          <p:cNvPicPr>
            <a:picLocks noChangeAspect="1"/>
          </p:cNvPicPr>
          <p:nvPr/>
        </p:nvPicPr>
        <p:blipFill>
          <a:blip r:embed="rId3"/>
          <a:stretch>
            <a:fillRect/>
          </a:stretch>
        </p:blipFill>
        <p:spPr>
          <a:xfrm>
            <a:off x="876766" y="4619923"/>
            <a:ext cx="2447136" cy="427614"/>
          </a:xfrm>
          <a:prstGeom prst="rect">
            <a:avLst/>
          </a:prstGeom>
        </p:spPr>
      </p:pic>
      <p:pic>
        <p:nvPicPr>
          <p:cNvPr id="8" name="Picture 7">
            <a:extLst>
              <a:ext uri="{FF2B5EF4-FFF2-40B4-BE49-F238E27FC236}">
                <a16:creationId xmlns:a16="http://schemas.microsoft.com/office/drawing/2014/main" id="{344CC099-46B0-0897-059B-E7496AE8CD3A}"/>
              </a:ext>
            </a:extLst>
          </p:cNvPr>
          <p:cNvPicPr>
            <a:picLocks noChangeAspect="1"/>
          </p:cNvPicPr>
          <p:nvPr/>
        </p:nvPicPr>
        <p:blipFill>
          <a:blip r:embed="rId4"/>
          <a:srcRect t="35662"/>
          <a:stretch/>
        </p:blipFill>
        <p:spPr>
          <a:xfrm>
            <a:off x="876766" y="5572963"/>
            <a:ext cx="4000941" cy="280564"/>
          </a:xfrm>
          <a:prstGeom prst="rect">
            <a:avLst/>
          </a:prstGeom>
        </p:spPr>
      </p:pic>
    </p:spTree>
    <p:extLst>
      <p:ext uri="{BB962C8B-B14F-4D97-AF65-F5344CB8AC3E}">
        <p14:creationId xmlns:p14="http://schemas.microsoft.com/office/powerpoint/2010/main" val="2947221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screen&#10;&#10;AI-generated content may be incorrect.">
            <a:extLst>
              <a:ext uri="{FF2B5EF4-FFF2-40B4-BE49-F238E27FC236}">
                <a16:creationId xmlns:a16="http://schemas.microsoft.com/office/drawing/2014/main" id="{C135FAA1-AD31-5FB5-D585-5EBDFBD84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1683379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55C58-6192-4401-2783-B8C427988143}"/>
            </a:ext>
          </a:extLst>
        </p:cNvPr>
        <p:cNvGrpSpPr/>
        <p:nvPr/>
      </p:nvGrpSpPr>
      <p:grpSpPr>
        <a:xfrm>
          <a:off x="0" y="0"/>
          <a:ext cx="0" cy="0"/>
          <a:chOff x="0" y="0"/>
          <a:chExt cx="0" cy="0"/>
        </a:xfrm>
      </p:grpSpPr>
      <p:pic>
        <p:nvPicPr>
          <p:cNvPr id="3" name="Picture 2" descr="A screen shot of a graph&#10;&#10;AI-generated content may be incorrect.">
            <a:extLst>
              <a:ext uri="{FF2B5EF4-FFF2-40B4-BE49-F238E27FC236}">
                <a16:creationId xmlns:a16="http://schemas.microsoft.com/office/drawing/2014/main" id="{34DF7D87-EBED-9E1F-0D88-48D5E74EB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1057398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D9A1-36D1-B1F0-1FED-3A08FD9B51EA}"/>
            </a:ext>
          </a:extLst>
        </p:cNvPr>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07C7BE93-F0D2-1DC0-C05C-4104A087F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4252540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white line&#10;&#10;AI-generated content may be incorrect.">
            <a:extLst>
              <a:ext uri="{FF2B5EF4-FFF2-40B4-BE49-F238E27FC236}">
                <a16:creationId xmlns:a16="http://schemas.microsoft.com/office/drawing/2014/main" id="{A17C2877-2886-9892-2061-8AC1E09FE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866765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00BE-1CD0-04CB-9D79-FDB8C11B1A4D}"/>
            </a:ext>
          </a:extLst>
        </p:cNvPr>
        <p:cNvGrpSpPr/>
        <p:nvPr/>
      </p:nvGrpSpPr>
      <p:grpSpPr>
        <a:xfrm>
          <a:off x="0" y="0"/>
          <a:ext cx="0" cy="0"/>
          <a:chOff x="0" y="0"/>
          <a:chExt cx="0" cy="0"/>
        </a:xfrm>
      </p:grpSpPr>
      <p:pic>
        <p:nvPicPr>
          <p:cNvPr id="3" name="Picture 2" descr="A black background with a white line&#10;&#10;AI-generated content may be incorrect.">
            <a:extLst>
              <a:ext uri="{FF2B5EF4-FFF2-40B4-BE49-F238E27FC236}">
                <a16:creationId xmlns:a16="http://schemas.microsoft.com/office/drawing/2014/main" id="{52B31B9B-F116-32B8-86E4-FBDEDE64F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348753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1CD6-684D-1393-8AA4-7B36F87DA95F}"/>
            </a:ext>
          </a:extLst>
        </p:cNvPr>
        <p:cNvGrpSpPr/>
        <p:nvPr/>
      </p:nvGrpSpPr>
      <p:grpSpPr>
        <a:xfrm>
          <a:off x="0" y="0"/>
          <a:ext cx="0" cy="0"/>
          <a:chOff x="0" y="0"/>
          <a:chExt cx="0" cy="0"/>
        </a:xfrm>
      </p:grpSpPr>
      <p:pic>
        <p:nvPicPr>
          <p:cNvPr id="3" name="Picture 2" descr="A line with a curved line&#10;&#10;AI-generated content may be incorrect.">
            <a:extLst>
              <a:ext uri="{FF2B5EF4-FFF2-40B4-BE49-F238E27FC236}">
                <a16:creationId xmlns:a16="http://schemas.microsoft.com/office/drawing/2014/main" id="{123CBE30-35C1-1A85-04F4-A8083BC24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757721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6DE-B951-BA89-51FA-2AE78ECB04FF}"/>
            </a:ext>
          </a:extLst>
        </p:cNvPr>
        <p:cNvGrpSpPr/>
        <p:nvPr/>
      </p:nvGrpSpPr>
      <p:grpSpPr>
        <a:xfrm>
          <a:off x="0" y="0"/>
          <a:ext cx="0" cy="0"/>
          <a:chOff x="0" y="0"/>
          <a:chExt cx="0" cy="0"/>
        </a:xfrm>
      </p:grpSpPr>
      <p:pic>
        <p:nvPicPr>
          <p:cNvPr id="3" name="Picture 2" descr="A line of colored lines on a black background&#10;&#10;AI-generated content may be incorrect.">
            <a:extLst>
              <a:ext uri="{FF2B5EF4-FFF2-40B4-BE49-F238E27FC236}">
                <a16:creationId xmlns:a16="http://schemas.microsoft.com/office/drawing/2014/main" id="{D7C74C07-EE92-1EDC-A178-7A4AF79B0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764939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E3AA-7DFB-6786-AFAF-FB72AC1E6F7E}"/>
            </a:ext>
          </a:extLst>
        </p:cNvPr>
        <p:cNvGrpSpPr/>
        <p:nvPr/>
      </p:nvGrpSpPr>
      <p:grpSpPr>
        <a:xfrm>
          <a:off x="0" y="0"/>
          <a:ext cx="0" cy="0"/>
          <a:chOff x="0" y="0"/>
          <a:chExt cx="0" cy="0"/>
        </a:xfrm>
      </p:grpSpPr>
      <p:pic>
        <p:nvPicPr>
          <p:cNvPr id="3" name="Picture 2" descr="A black background with colorful lines&#10;&#10;AI-generated content may be incorrect.">
            <a:extLst>
              <a:ext uri="{FF2B5EF4-FFF2-40B4-BE49-F238E27FC236}">
                <a16:creationId xmlns:a16="http://schemas.microsoft.com/office/drawing/2014/main" id="{B733DABA-4D48-2073-7010-B476278C2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419535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ACD06-A7DD-85BF-F54D-A75A3C818C86}"/>
              </a:ext>
            </a:extLst>
          </p:cNvPr>
          <p:cNvPicPr>
            <a:picLocks noChangeAspect="1"/>
          </p:cNvPicPr>
          <p:nvPr/>
        </p:nvPicPr>
        <p:blipFill>
          <a:blip r:embed="rId2">
            <a:alphaModFix amt="39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A805F714-CB3D-D2DE-ECE1-D58E809D0B98}"/>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77598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E1BF7-ACF3-4805-6D47-E5681F64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1E97C-42AE-B26A-AC51-BDB05CEBCABC}"/>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CC0F7BA6-22F7-6BB3-F070-1B67EAA6A819}"/>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BFB724BE-0F5E-A6E0-DBF2-D8F5ECBA32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5283A037-190D-2165-EACD-DDDD6AE81543}"/>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3CCCA178-22A3-CF7C-13D6-C199FF6FDF7B}"/>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750E4C59-FE0D-3D93-EEF3-37FAF36F0D0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75A70ACC-901A-BE6D-7DE5-A14B232A2655}"/>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717E39-14F3-2887-C8F1-931BE5F936C0}"/>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E1F42E6A-0D3C-141F-6DF0-BF21A7D2379D}"/>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1DBA91D-74D4-CD97-11E5-30433D78B72B}"/>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69113E9-8258-3D13-8DB6-74DA3EE1ACBA}"/>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EE8C085-7BDC-094D-DD2D-C3034FF54EAA}"/>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6A72E96-FB07-DFA1-C639-03C18B9BEF27}"/>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5A6929-EB3F-46F1-84DA-134288508035}"/>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913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69221F3D-B019-9BD6-6213-F6FACF17A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xmlns:a14="http://schemas.microsoft.com/office/drawing/2010/main">
        <mc:Choice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r>
                                        <a:rPr lang="en-US" sz="2400" b="1" i="1" smtClean="0">
                                          <a:latin typeface="Cambria Math" panose="02040503050406030204" pitchFamily="18" charset="0"/>
                                        </a:rPr>
                                        <m:t>𝐀</m:t>
                                      </m:r>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0734"/>
                          </a:stretch>
                        </a:blipFill>
                      </a:tcPr>
                    </a:tc>
                    <a:tc>
                      <a:txBody>
                        <a:bodyPr/>
                        <a:lstStyle/>
                        <a:p>
                          <a:endParaRPr lang="en-US"/>
                        </a:p>
                      </a:txBody>
                      <a:tcPr>
                        <a:blipFill>
                          <a:blip r:embed="rId2"/>
                          <a:stretch>
                            <a:fillRect l="-119630" t="-6422" r="-462" b="-180734"/>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03936">
                    <a:tc>
                      <a:txBody>
                        <a:bodyPr/>
                        <a:lstStyle/>
                        <a:p>
                          <a:r>
                            <a:rPr lang="en-US" sz="2400" b="1" dirty="0"/>
                            <a:t>Mechanistic:</a:t>
                          </a:r>
                        </a:p>
                      </a:txBody>
                      <a:tcPr>
                        <a:noFill/>
                      </a:tcPr>
                    </a:tc>
                    <a:tc>
                      <a:txBody>
                        <a:bodyPr/>
                        <a:lstStyle/>
                        <a:p>
                          <a:endParaRPr lang="en-US"/>
                        </a:p>
                      </a:txBody>
                      <a:tcPr>
                        <a:blipFill>
                          <a:blip r:embed="rId2"/>
                          <a:stretch>
                            <a:fillRect l="-183060" t="-249398" r="-237705" b="-27711"/>
                          </a:stretch>
                        </a:blipFill>
                      </a:tcPr>
                    </a:tc>
                    <a:tc>
                      <a:txBody>
                        <a:bodyPr/>
                        <a:lstStyle/>
                        <a:p>
                          <a:endParaRPr lang="en-US"/>
                        </a:p>
                      </a:txBody>
                      <a:tcPr anchor="ctr">
                        <a:blipFill>
                          <a:blip r:embed="rId2"/>
                          <a:stretch>
                            <a:fillRect l="-119630" t="-249398" r="-462" b="-27711"/>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083" b="3083"/>
          <a:stretch/>
        </p:blipFill>
        <p:spPr>
          <a:xfrm>
            <a:off x="305841" y="305627"/>
            <a:ext cx="5656716" cy="2985733"/>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t="1388" b="1388"/>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biting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8639" y="223647"/>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121308</TotalTime>
  <Words>4494</Words>
  <Application>Microsoft Office PowerPoint</Application>
  <PresentationFormat>Widescreen</PresentationFormat>
  <Paragraphs>973</Paragraphs>
  <Slides>90</Slides>
  <Notes>18</Notes>
  <HiddenSlides>12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Aptos</vt:lpstr>
      <vt:lpstr>Aptos Display</vt:lpstr>
      <vt:lpstr>Arial</vt:lpstr>
      <vt:lpstr>Cambria Math</vt:lpstr>
      <vt:lpstr>Wingdings</vt:lpstr>
      <vt:lpstr>Office Theme</vt:lpstr>
      <vt:lpstr>Blending Mosquito Biting Dynamics into Disease Transmission Models </vt:lpstr>
      <vt:lpstr>PowerPoint Presentation</vt:lpstr>
      <vt:lpstr>PowerPoint Presentation</vt:lpstr>
      <vt:lpstr>PowerPoint Presentation</vt:lpstr>
      <vt:lpstr>PowerPoint Presentation</vt:lpstr>
      <vt:lpstr>PowerPoint Presentation</vt:lpstr>
      <vt:lpstr>The blood-feeding process</vt:lpstr>
      <vt:lpstr>Multiple biting – attempting to feed more than once in a reproductive cycle –  is common among mosquitoes</vt:lpstr>
      <vt:lpstr>Drivers of multiple biting</vt:lpstr>
      <vt:lpstr>Multiple biting may multiply transmission</vt:lpstr>
      <vt:lpstr>PowerPoint Presentation</vt:lpstr>
      <vt:lpstr>PowerPoint Presentation</vt:lpstr>
      <vt:lpstr>PowerPoint Presentation</vt:lpstr>
      <vt:lpstr>PowerPoint Presentation</vt:lpstr>
      <vt:lpstr>Phase-type distributions: "PH" (1, -a)="Exp" (a)</vt:lpstr>
      <vt:lpstr>Phase-type distributions: "PH" (α ⃗, A)</vt:lpstr>
      <vt:lpstr>Phase-type distributions: "PH" (α ⃗, A)</vt:lpstr>
      <vt:lpstr>Phase-type distributions: "PH" (α ⃗, A)</vt:lpstr>
      <vt:lpstr>Phase-type distributions: "PH" (α ⃗, A)</vt:lpstr>
      <vt:lpstr>Phase-type distributions: "PH" (α ⃗, A)</vt:lpstr>
      <vt:lpstr>Generalized linear chain trick (Hurtado &amp; Kirosingh, 2019)</vt:lpstr>
      <vt:lpstr>PowerPoint Presentation</vt:lpstr>
      <vt:lpstr>Mosquito population demographic model Exponential biting rate</vt:lpstr>
      <vt:lpstr>PowerPoint Presentation</vt:lpstr>
      <vt:lpstr>PowerPoint Presentation</vt:lpstr>
      <vt:lpstr>PowerPoint Presentation</vt:lpstr>
      <vt:lpstr>PowerPoint Presentation</vt:lpstr>
      <vt:lpstr>Base mosquito demographic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 transmission and development</vt:lpstr>
      <vt:lpstr>Forces of infection</vt:lpstr>
      <vt:lpstr>PowerPoint Presentation</vt:lpstr>
      <vt:lpstr>PowerPoint Presentation</vt:lpstr>
      <vt:lpstr>PowerPoint Presentation</vt:lpstr>
      <vt:lpstr>Comparing models of the mosquito biting process</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Mechanistic</vt:lpstr>
      <vt:lpstr>Empirical</vt:lpstr>
      <vt:lpstr>Phenomenological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158</cp:revision>
  <dcterms:created xsi:type="dcterms:W3CDTF">2024-06-14T19:36:46Z</dcterms:created>
  <dcterms:modified xsi:type="dcterms:W3CDTF">2025-02-28T16:23:34Z</dcterms:modified>
</cp:coreProperties>
</file>